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4" r:id="rId1"/>
    <p:sldMasterId id="2147483656" r:id="rId2"/>
  </p:sldMasterIdLst>
  <p:notesMasterIdLst>
    <p:notesMasterId r:id="rId32"/>
  </p:notesMasterIdLst>
  <p:handoutMasterIdLst>
    <p:handoutMasterId r:id="rId33"/>
  </p:handoutMasterIdLst>
  <p:sldIdLst>
    <p:sldId id="261" r:id="rId3"/>
    <p:sldId id="288" r:id="rId4"/>
    <p:sldId id="334" r:id="rId5"/>
    <p:sldId id="325" r:id="rId6"/>
    <p:sldId id="329" r:id="rId7"/>
    <p:sldId id="295" r:id="rId8"/>
    <p:sldId id="298" r:id="rId9"/>
    <p:sldId id="338" r:id="rId10"/>
    <p:sldId id="299" r:id="rId11"/>
    <p:sldId id="300" r:id="rId12"/>
    <p:sldId id="310" r:id="rId13"/>
    <p:sldId id="312" r:id="rId14"/>
    <p:sldId id="319" r:id="rId15"/>
    <p:sldId id="313" r:id="rId16"/>
    <p:sldId id="314" r:id="rId17"/>
    <p:sldId id="315" r:id="rId18"/>
    <p:sldId id="316" r:id="rId19"/>
    <p:sldId id="332" r:id="rId20"/>
    <p:sldId id="320" r:id="rId21"/>
    <p:sldId id="330" r:id="rId22"/>
    <p:sldId id="331" r:id="rId23"/>
    <p:sldId id="317" r:id="rId24"/>
    <p:sldId id="318" r:id="rId25"/>
    <p:sldId id="322" r:id="rId26"/>
    <p:sldId id="306" r:id="rId27"/>
    <p:sldId id="307" r:id="rId28"/>
    <p:sldId id="308" r:id="rId29"/>
    <p:sldId id="304" r:id="rId30"/>
    <p:sldId id="287" r:id="rId3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23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B77"/>
    <a:srgbClr val="008666"/>
    <a:srgbClr val="003865"/>
    <a:srgbClr val="768592"/>
    <a:srgbClr val="98A4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43" autoAdjust="0"/>
    <p:restoredTop sz="76825" autoAdjust="0"/>
  </p:normalViewPr>
  <p:slideViewPr>
    <p:cSldViewPr snapToGrid="0" showGuides="1">
      <p:cViewPr varScale="1">
        <p:scale>
          <a:sx n="89" d="100"/>
          <a:sy n="89" d="100"/>
        </p:scale>
        <p:origin x="1482" y="78"/>
      </p:cViewPr>
      <p:guideLst>
        <p:guide orient="horz" pos="4123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-3768" y="-78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30D226-4D0B-42E3-8FDC-2F2B7936889B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67E28F61-2368-495F-B1E2-21E1644F0E6E}">
      <dgm:prSet phldrT="[Text]" custT="1"/>
      <dgm:spPr>
        <a:solidFill>
          <a:srgbClr val="009B77"/>
        </a:solidFill>
      </dgm:spPr>
      <dgm:t>
        <a:bodyPr/>
        <a:lstStyle/>
        <a:p>
          <a:r>
            <a:rPr lang="en-US" sz="2200" dirty="0" smtClean="0">
              <a:latin typeface="Calibri" panose="020F0502020204030204" pitchFamily="34" charset="0"/>
            </a:rPr>
            <a:t>Synthesis</a:t>
          </a:r>
          <a:r>
            <a:rPr lang="en-US" sz="2800" dirty="0" smtClean="0"/>
            <a:t> </a:t>
          </a:r>
          <a:endParaRPr lang="en-US" sz="2800" dirty="0"/>
        </a:p>
      </dgm:t>
    </dgm:pt>
    <dgm:pt modelId="{FEC733FF-2D65-4C54-8890-009E77F251F7}" type="parTrans" cxnId="{F138005C-47D0-4CBA-9B0A-0C10587839A8}">
      <dgm:prSet/>
      <dgm:spPr/>
      <dgm:t>
        <a:bodyPr/>
        <a:lstStyle/>
        <a:p>
          <a:endParaRPr lang="en-US"/>
        </a:p>
      </dgm:t>
    </dgm:pt>
    <dgm:pt modelId="{F45E36A0-2D31-4F73-8D6B-126CFE326F74}" type="sibTrans" cxnId="{F138005C-47D0-4CBA-9B0A-0C10587839A8}">
      <dgm:prSet/>
      <dgm:spPr/>
      <dgm:t>
        <a:bodyPr/>
        <a:lstStyle/>
        <a:p>
          <a:endParaRPr lang="en-US"/>
        </a:p>
      </dgm:t>
    </dgm:pt>
    <dgm:pt modelId="{5B21F16E-A403-41B1-9D06-7F93F178449E}">
      <dgm:prSet phldrT="[Text]" custT="1"/>
      <dgm:spPr>
        <a:solidFill>
          <a:srgbClr val="009B77"/>
        </a:solidFill>
      </dgm:spPr>
      <dgm:t>
        <a:bodyPr/>
        <a:lstStyle/>
        <a:p>
          <a:r>
            <a:rPr lang="en-US" sz="2200" dirty="0" smtClean="0">
              <a:latin typeface="Calibri" panose="020F0502020204030204" pitchFamily="34" charset="0"/>
            </a:rPr>
            <a:t>Sensory analysis</a:t>
          </a:r>
          <a:endParaRPr lang="en-US" sz="2200" dirty="0">
            <a:latin typeface="Calibri" panose="020F0502020204030204" pitchFamily="34" charset="0"/>
          </a:endParaRPr>
        </a:p>
      </dgm:t>
    </dgm:pt>
    <dgm:pt modelId="{511A7625-7369-44B4-8F63-95BBDD1F9598}" type="parTrans" cxnId="{F8D3CEA0-A8F2-4339-A60E-43FD485B3BFC}">
      <dgm:prSet/>
      <dgm:spPr/>
      <dgm:t>
        <a:bodyPr/>
        <a:lstStyle/>
        <a:p>
          <a:endParaRPr lang="en-US"/>
        </a:p>
      </dgm:t>
    </dgm:pt>
    <dgm:pt modelId="{75F09DBA-56F2-4348-B95B-E6C312F3968E}" type="sibTrans" cxnId="{F8D3CEA0-A8F2-4339-A60E-43FD485B3BFC}">
      <dgm:prSet/>
      <dgm:spPr/>
      <dgm:t>
        <a:bodyPr/>
        <a:lstStyle/>
        <a:p>
          <a:endParaRPr lang="en-US"/>
        </a:p>
      </dgm:t>
    </dgm:pt>
    <dgm:pt modelId="{1EBFF55E-BEBA-4D02-8D3F-1D78C1058822}">
      <dgm:prSet phldrT="[Text]" custT="1"/>
      <dgm:spPr>
        <a:solidFill>
          <a:srgbClr val="009B77"/>
        </a:solidFill>
      </dgm:spPr>
      <dgm:t>
        <a:bodyPr/>
        <a:lstStyle/>
        <a:p>
          <a:r>
            <a:rPr lang="en-US" sz="2200" dirty="0" smtClean="0">
              <a:latin typeface="Calibri" panose="020F0502020204030204" pitchFamily="34" charset="0"/>
            </a:rPr>
            <a:t>Structure-</a:t>
          </a:r>
          <a:r>
            <a:rPr lang="en-US" sz="2200" dirty="0" err="1" smtClean="0">
              <a:latin typeface="Calibri" panose="020F0502020204030204" pitchFamily="34" charset="0"/>
            </a:rPr>
            <a:t>odour</a:t>
          </a:r>
          <a:r>
            <a:rPr lang="en-US" sz="2200" dirty="0" smtClean="0">
              <a:latin typeface="Calibri" panose="020F0502020204030204" pitchFamily="34" charset="0"/>
            </a:rPr>
            <a:t> relationships</a:t>
          </a:r>
          <a:endParaRPr lang="en-US" sz="2200" dirty="0">
            <a:latin typeface="Calibri" panose="020F0502020204030204" pitchFamily="34" charset="0"/>
          </a:endParaRPr>
        </a:p>
      </dgm:t>
    </dgm:pt>
    <dgm:pt modelId="{89D596C0-4189-4A12-8221-739E90DC6D56}" type="parTrans" cxnId="{EF9B9AC9-312F-4E76-AA6E-08726B612016}">
      <dgm:prSet/>
      <dgm:spPr/>
      <dgm:t>
        <a:bodyPr/>
        <a:lstStyle/>
        <a:p>
          <a:endParaRPr lang="en-US"/>
        </a:p>
      </dgm:t>
    </dgm:pt>
    <dgm:pt modelId="{AF8DE352-773C-4B71-ADE5-6AD145063E22}" type="sibTrans" cxnId="{EF9B9AC9-312F-4E76-AA6E-08726B612016}">
      <dgm:prSet/>
      <dgm:spPr/>
      <dgm:t>
        <a:bodyPr/>
        <a:lstStyle/>
        <a:p>
          <a:endParaRPr lang="en-US"/>
        </a:p>
      </dgm:t>
    </dgm:pt>
    <dgm:pt modelId="{EB78AF02-1451-4404-B4E3-7CA9F3E16787}" type="pres">
      <dgm:prSet presAssocID="{A930D226-4D0B-42E3-8FDC-2F2B7936889B}" presName="CompostProcess" presStyleCnt="0">
        <dgm:presLayoutVars>
          <dgm:dir/>
          <dgm:resizeHandles val="exact"/>
        </dgm:presLayoutVars>
      </dgm:prSet>
      <dgm:spPr/>
    </dgm:pt>
    <dgm:pt modelId="{812AFDCC-4F3B-4E4B-9122-5438C30489D5}" type="pres">
      <dgm:prSet presAssocID="{A930D226-4D0B-42E3-8FDC-2F2B7936889B}" presName="arrow" presStyleLbl="bgShp" presStyleIdx="0" presStyleCnt="1"/>
      <dgm:spPr/>
      <dgm:t>
        <a:bodyPr/>
        <a:lstStyle/>
        <a:p>
          <a:endParaRPr lang="en-US"/>
        </a:p>
      </dgm:t>
    </dgm:pt>
    <dgm:pt modelId="{F2E991DA-EBF3-48D3-A739-DAA735C4A5D3}" type="pres">
      <dgm:prSet presAssocID="{A930D226-4D0B-42E3-8FDC-2F2B7936889B}" presName="linearProcess" presStyleCnt="0"/>
      <dgm:spPr/>
    </dgm:pt>
    <dgm:pt modelId="{2C3D1D92-898C-4B85-9706-4103AD33A162}" type="pres">
      <dgm:prSet presAssocID="{67E28F61-2368-495F-B1E2-21E1644F0E6E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FB7068-C8CB-4DDA-A29E-9E27CBF3DD27}" type="pres">
      <dgm:prSet presAssocID="{F45E36A0-2D31-4F73-8D6B-126CFE326F74}" presName="sibTrans" presStyleCnt="0"/>
      <dgm:spPr/>
    </dgm:pt>
    <dgm:pt modelId="{325303F0-70F9-4D86-BEF0-8A1F727D6AA6}" type="pres">
      <dgm:prSet presAssocID="{5B21F16E-A403-41B1-9D06-7F93F178449E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B53288-132E-4B0D-931B-A52E1D0B3043}" type="pres">
      <dgm:prSet presAssocID="{75F09DBA-56F2-4348-B95B-E6C312F3968E}" presName="sibTrans" presStyleCnt="0"/>
      <dgm:spPr/>
    </dgm:pt>
    <dgm:pt modelId="{A151F1F0-4122-420E-9C06-D0F654D66971}" type="pres">
      <dgm:prSet presAssocID="{1EBFF55E-BEBA-4D02-8D3F-1D78C1058822}" presName="textNode" presStyleLbl="node1" presStyleIdx="2" presStyleCnt="3" custScaleX="1295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96B1597-5C43-4003-8A0F-78F5FBF16F12}" type="presOf" srcId="{5B21F16E-A403-41B1-9D06-7F93F178449E}" destId="{325303F0-70F9-4D86-BEF0-8A1F727D6AA6}" srcOrd="0" destOrd="0" presId="urn:microsoft.com/office/officeart/2005/8/layout/hProcess9"/>
    <dgm:cxn modelId="{F138005C-47D0-4CBA-9B0A-0C10587839A8}" srcId="{A930D226-4D0B-42E3-8FDC-2F2B7936889B}" destId="{67E28F61-2368-495F-B1E2-21E1644F0E6E}" srcOrd="0" destOrd="0" parTransId="{FEC733FF-2D65-4C54-8890-009E77F251F7}" sibTransId="{F45E36A0-2D31-4F73-8D6B-126CFE326F74}"/>
    <dgm:cxn modelId="{EF9B9AC9-312F-4E76-AA6E-08726B612016}" srcId="{A930D226-4D0B-42E3-8FDC-2F2B7936889B}" destId="{1EBFF55E-BEBA-4D02-8D3F-1D78C1058822}" srcOrd="2" destOrd="0" parTransId="{89D596C0-4189-4A12-8221-739E90DC6D56}" sibTransId="{AF8DE352-773C-4B71-ADE5-6AD145063E22}"/>
    <dgm:cxn modelId="{EFB82CAD-7FFA-4649-A1D6-66C554492043}" type="presOf" srcId="{A930D226-4D0B-42E3-8FDC-2F2B7936889B}" destId="{EB78AF02-1451-4404-B4E3-7CA9F3E16787}" srcOrd="0" destOrd="0" presId="urn:microsoft.com/office/officeart/2005/8/layout/hProcess9"/>
    <dgm:cxn modelId="{C1D22F53-9099-437C-B058-72435B9E548E}" type="presOf" srcId="{1EBFF55E-BEBA-4D02-8D3F-1D78C1058822}" destId="{A151F1F0-4122-420E-9C06-D0F654D66971}" srcOrd="0" destOrd="0" presId="urn:microsoft.com/office/officeart/2005/8/layout/hProcess9"/>
    <dgm:cxn modelId="{F8D3CEA0-A8F2-4339-A60E-43FD485B3BFC}" srcId="{A930D226-4D0B-42E3-8FDC-2F2B7936889B}" destId="{5B21F16E-A403-41B1-9D06-7F93F178449E}" srcOrd="1" destOrd="0" parTransId="{511A7625-7369-44B4-8F63-95BBDD1F9598}" sibTransId="{75F09DBA-56F2-4348-B95B-E6C312F3968E}"/>
    <dgm:cxn modelId="{AD1F1135-727C-458B-91A6-2156329F4B00}" type="presOf" srcId="{67E28F61-2368-495F-B1E2-21E1644F0E6E}" destId="{2C3D1D92-898C-4B85-9706-4103AD33A162}" srcOrd="0" destOrd="0" presId="urn:microsoft.com/office/officeart/2005/8/layout/hProcess9"/>
    <dgm:cxn modelId="{AE58B4D6-B3AD-4F16-BD78-C0F3E1561169}" type="presParOf" srcId="{EB78AF02-1451-4404-B4E3-7CA9F3E16787}" destId="{812AFDCC-4F3B-4E4B-9122-5438C30489D5}" srcOrd="0" destOrd="0" presId="urn:microsoft.com/office/officeart/2005/8/layout/hProcess9"/>
    <dgm:cxn modelId="{4FEFAA2F-3635-4853-8074-95F7A47167F8}" type="presParOf" srcId="{EB78AF02-1451-4404-B4E3-7CA9F3E16787}" destId="{F2E991DA-EBF3-48D3-A739-DAA735C4A5D3}" srcOrd="1" destOrd="0" presId="urn:microsoft.com/office/officeart/2005/8/layout/hProcess9"/>
    <dgm:cxn modelId="{B1BBF7F8-DE73-414F-9A0C-1594BAB5F206}" type="presParOf" srcId="{F2E991DA-EBF3-48D3-A739-DAA735C4A5D3}" destId="{2C3D1D92-898C-4B85-9706-4103AD33A162}" srcOrd="0" destOrd="0" presId="urn:microsoft.com/office/officeart/2005/8/layout/hProcess9"/>
    <dgm:cxn modelId="{0DEA6C6C-5DF1-4E81-AF02-8A08E264CF8E}" type="presParOf" srcId="{F2E991DA-EBF3-48D3-A739-DAA735C4A5D3}" destId="{57FB7068-C8CB-4DDA-A29E-9E27CBF3DD27}" srcOrd="1" destOrd="0" presId="urn:microsoft.com/office/officeart/2005/8/layout/hProcess9"/>
    <dgm:cxn modelId="{C1DE59A0-863A-4459-ABBD-262C4AC496AD}" type="presParOf" srcId="{F2E991DA-EBF3-48D3-A739-DAA735C4A5D3}" destId="{325303F0-70F9-4D86-BEF0-8A1F727D6AA6}" srcOrd="2" destOrd="0" presId="urn:microsoft.com/office/officeart/2005/8/layout/hProcess9"/>
    <dgm:cxn modelId="{8908A770-8D9D-4AB5-85E6-90D16920FC85}" type="presParOf" srcId="{F2E991DA-EBF3-48D3-A739-DAA735C4A5D3}" destId="{6DB53288-132E-4B0D-931B-A52E1D0B3043}" srcOrd="3" destOrd="0" presId="urn:microsoft.com/office/officeart/2005/8/layout/hProcess9"/>
    <dgm:cxn modelId="{E2FC94BD-54A8-4F3A-B030-DF92CF150AF0}" type="presParOf" srcId="{F2E991DA-EBF3-48D3-A739-DAA735C4A5D3}" destId="{A151F1F0-4122-420E-9C06-D0F654D66971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2AFDCC-4F3B-4E4B-9122-5438C30489D5}">
      <dsp:nvSpPr>
        <dsp:cNvPr id="0" name=""/>
        <dsp:cNvSpPr/>
      </dsp:nvSpPr>
      <dsp:spPr>
        <a:xfrm>
          <a:off x="547510" y="0"/>
          <a:ext cx="6205123" cy="2995526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3D1D92-898C-4B85-9706-4103AD33A162}">
      <dsp:nvSpPr>
        <dsp:cNvPr id="0" name=""/>
        <dsp:cNvSpPr/>
      </dsp:nvSpPr>
      <dsp:spPr>
        <a:xfrm>
          <a:off x="2656" y="898657"/>
          <a:ext cx="2010391" cy="1198210"/>
        </a:xfrm>
        <a:prstGeom prst="roundRect">
          <a:avLst/>
        </a:prstGeom>
        <a:solidFill>
          <a:srgbClr val="009B7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Calibri" panose="020F0502020204030204" pitchFamily="34" charset="0"/>
            </a:rPr>
            <a:t>Synthesis</a:t>
          </a:r>
          <a:r>
            <a:rPr lang="en-US" sz="2800" kern="1200" dirty="0" smtClean="0"/>
            <a:t> </a:t>
          </a:r>
          <a:endParaRPr lang="en-US" sz="2800" kern="1200" dirty="0"/>
        </a:p>
      </dsp:txBody>
      <dsp:txXfrm>
        <a:off x="61148" y="957149"/>
        <a:ext cx="1893407" cy="1081226"/>
      </dsp:txXfrm>
    </dsp:sp>
    <dsp:sp modelId="{325303F0-70F9-4D86-BEF0-8A1F727D6AA6}">
      <dsp:nvSpPr>
        <dsp:cNvPr id="0" name=""/>
        <dsp:cNvSpPr/>
      </dsp:nvSpPr>
      <dsp:spPr>
        <a:xfrm>
          <a:off x="2348112" y="898657"/>
          <a:ext cx="2010391" cy="1198210"/>
        </a:xfrm>
        <a:prstGeom prst="roundRect">
          <a:avLst/>
        </a:prstGeom>
        <a:solidFill>
          <a:srgbClr val="009B7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Calibri" panose="020F0502020204030204" pitchFamily="34" charset="0"/>
            </a:rPr>
            <a:t>Sensory analysis</a:t>
          </a:r>
          <a:endParaRPr lang="en-US" sz="2200" kern="1200" dirty="0">
            <a:latin typeface="Calibri" panose="020F0502020204030204" pitchFamily="34" charset="0"/>
          </a:endParaRPr>
        </a:p>
      </dsp:txBody>
      <dsp:txXfrm>
        <a:off x="2406604" y="957149"/>
        <a:ext cx="1893407" cy="1081226"/>
      </dsp:txXfrm>
    </dsp:sp>
    <dsp:sp modelId="{A151F1F0-4122-420E-9C06-D0F654D66971}">
      <dsp:nvSpPr>
        <dsp:cNvPr id="0" name=""/>
        <dsp:cNvSpPr/>
      </dsp:nvSpPr>
      <dsp:spPr>
        <a:xfrm>
          <a:off x="4693569" y="898657"/>
          <a:ext cx="2603919" cy="1198210"/>
        </a:xfrm>
        <a:prstGeom prst="roundRect">
          <a:avLst/>
        </a:prstGeom>
        <a:solidFill>
          <a:srgbClr val="009B7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Calibri" panose="020F0502020204030204" pitchFamily="34" charset="0"/>
            </a:rPr>
            <a:t>Structure-</a:t>
          </a:r>
          <a:r>
            <a:rPr lang="en-US" sz="2200" kern="1200" dirty="0" err="1" smtClean="0">
              <a:latin typeface="Calibri" panose="020F0502020204030204" pitchFamily="34" charset="0"/>
            </a:rPr>
            <a:t>odour</a:t>
          </a:r>
          <a:r>
            <a:rPr lang="en-US" sz="2200" kern="1200" dirty="0" smtClean="0">
              <a:latin typeface="Calibri" panose="020F0502020204030204" pitchFamily="34" charset="0"/>
            </a:rPr>
            <a:t> relationships</a:t>
          </a:r>
          <a:endParaRPr lang="en-US" sz="2200" kern="1200" dirty="0">
            <a:latin typeface="Calibri" panose="020F0502020204030204" pitchFamily="34" charset="0"/>
          </a:endParaRPr>
        </a:p>
      </dsp:txBody>
      <dsp:txXfrm>
        <a:off x="4752061" y="957149"/>
        <a:ext cx="2486935" cy="10812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image" Target="../media/image4.emf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image" Target="../media/image97.emf"/><Relationship Id="rId4" Type="http://schemas.openxmlformats.org/officeDocument/2006/relationships/image" Target="../media/image100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3.emf"/><Relationship Id="rId1" Type="http://schemas.openxmlformats.org/officeDocument/2006/relationships/image" Target="../media/image102.emf"/><Relationship Id="rId6" Type="http://schemas.openxmlformats.org/officeDocument/2006/relationships/image" Target="../media/image107.emf"/><Relationship Id="rId5" Type="http://schemas.openxmlformats.org/officeDocument/2006/relationships/image" Target="../media/image106.emf"/><Relationship Id="rId4" Type="http://schemas.openxmlformats.org/officeDocument/2006/relationships/image" Target="../media/image105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79.emf"/><Relationship Id="rId1" Type="http://schemas.openxmlformats.org/officeDocument/2006/relationships/image" Target="../media/image80.emf"/><Relationship Id="rId4" Type="http://schemas.openxmlformats.org/officeDocument/2006/relationships/image" Target="../media/image109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1.emf"/><Relationship Id="rId1" Type="http://schemas.openxmlformats.org/officeDocument/2006/relationships/image" Target="../media/image110.emf"/><Relationship Id="rId4" Type="http://schemas.openxmlformats.org/officeDocument/2006/relationships/image" Target="../media/image113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image" Target="../media/image116.emf"/><Relationship Id="rId1" Type="http://schemas.openxmlformats.org/officeDocument/2006/relationships/image" Target="../media/image115.emf"/><Relationship Id="rId4" Type="http://schemas.openxmlformats.org/officeDocument/2006/relationships/image" Target="../media/image118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image" Target="../media/image121.emf"/><Relationship Id="rId1" Type="http://schemas.openxmlformats.org/officeDocument/2006/relationships/image" Target="../media/image120.emf"/><Relationship Id="rId4" Type="http://schemas.openxmlformats.org/officeDocument/2006/relationships/image" Target="../media/image123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126.emf"/><Relationship Id="rId1" Type="http://schemas.openxmlformats.org/officeDocument/2006/relationships/image" Target="../media/image125.emf"/><Relationship Id="rId4" Type="http://schemas.openxmlformats.org/officeDocument/2006/relationships/image" Target="../media/image115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image" Target="../media/image127.emf"/><Relationship Id="rId1" Type="http://schemas.openxmlformats.org/officeDocument/2006/relationships/image" Target="../media/image108.emf"/><Relationship Id="rId6" Type="http://schemas.openxmlformats.org/officeDocument/2006/relationships/image" Target="../media/image115.emf"/><Relationship Id="rId5" Type="http://schemas.openxmlformats.org/officeDocument/2006/relationships/image" Target="../media/image80.emf"/><Relationship Id="rId4" Type="http://schemas.openxmlformats.org/officeDocument/2006/relationships/image" Target="../media/image122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image" Target="../media/image129.emf"/><Relationship Id="rId1" Type="http://schemas.openxmlformats.org/officeDocument/2006/relationships/image" Target="../media/image128.emf"/><Relationship Id="rId6" Type="http://schemas.openxmlformats.org/officeDocument/2006/relationships/image" Target="../media/image115.emf"/><Relationship Id="rId5" Type="http://schemas.openxmlformats.org/officeDocument/2006/relationships/image" Target="../media/image80.emf"/><Relationship Id="rId4" Type="http://schemas.openxmlformats.org/officeDocument/2006/relationships/image" Target="../media/image131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2" Type="http://schemas.openxmlformats.org/officeDocument/2006/relationships/image" Target="../media/image133.emf"/><Relationship Id="rId1" Type="http://schemas.openxmlformats.org/officeDocument/2006/relationships/image" Target="../media/image132.emf"/><Relationship Id="rId5" Type="http://schemas.openxmlformats.org/officeDocument/2006/relationships/image" Target="../media/image115.emf"/><Relationship Id="rId4" Type="http://schemas.openxmlformats.org/officeDocument/2006/relationships/image" Target="../media/image80.e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emf"/><Relationship Id="rId7" Type="http://schemas.openxmlformats.org/officeDocument/2006/relationships/image" Target="../media/image25.emf"/><Relationship Id="rId2" Type="http://schemas.openxmlformats.org/officeDocument/2006/relationships/image" Target="../media/image20.emf"/><Relationship Id="rId1" Type="http://schemas.openxmlformats.org/officeDocument/2006/relationships/image" Target="../media/image19.emf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image" Target="../media/image136.emf"/><Relationship Id="rId1" Type="http://schemas.openxmlformats.org/officeDocument/2006/relationships/image" Target="../media/image135.emf"/><Relationship Id="rId4" Type="http://schemas.openxmlformats.org/officeDocument/2006/relationships/image" Target="../media/image138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2" Type="http://schemas.openxmlformats.org/officeDocument/2006/relationships/image" Target="../media/image140.emf"/><Relationship Id="rId1" Type="http://schemas.openxmlformats.org/officeDocument/2006/relationships/image" Target="../media/image139.emf"/><Relationship Id="rId4" Type="http://schemas.openxmlformats.org/officeDocument/2006/relationships/image" Target="../media/image142.e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emf"/><Relationship Id="rId3" Type="http://schemas.openxmlformats.org/officeDocument/2006/relationships/image" Target="../media/image137.emf"/><Relationship Id="rId7" Type="http://schemas.openxmlformats.org/officeDocument/2006/relationships/image" Target="../media/image136.emf"/><Relationship Id="rId2" Type="http://schemas.openxmlformats.org/officeDocument/2006/relationships/image" Target="../media/image143.emf"/><Relationship Id="rId1" Type="http://schemas.openxmlformats.org/officeDocument/2006/relationships/image" Target="../media/image135.emf"/><Relationship Id="rId6" Type="http://schemas.openxmlformats.org/officeDocument/2006/relationships/image" Target="../media/image145.emf"/><Relationship Id="rId5" Type="http://schemas.openxmlformats.org/officeDocument/2006/relationships/image" Target="../media/image138.emf"/><Relationship Id="rId4" Type="http://schemas.openxmlformats.org/officeDocument/2006/relationships/image" Target="../media/image144.e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emf"/><Relationship Id="rId13" Type="http://schemas.openxmlformats.org/officeDocument/2006/relationships/image" Target="../media/image79.emf"/><Relationship Id="rId3" Type="http://schemas.openxmlformats.org/officeDocument/2006/relationships/image" Target="../media/image148.emf"/><Relationship Id="rId7" Type="http://schemas.openxmlformats.org/officeDocument/2006/relationships/image" Target="../media/image150.emf"/><Relationship Id="rId12" Type="http://schemas.openxmlformats.org/officeDocument/2006/relationships/image" Target="../media/image138.emf"/><Relationship Id="rId2" Type="http://schemas.openxmlformats.org/officeDocument/2006/relationships/image" Target="../media/image147.emf"/><Relationship Id="rId16" Type="http://schemas.openxmlformats.org/officeDocument/2006/relationships/image" Target="../media/image151.emf"/><Relationship Id="rId1" Type="http://schemas.openxmlformats.org/officeDocument/2006/relationships/image" Target="../media/image146.emf"/><Relationship Id="rId6" Type="http://schemas.openxmlformats.org/officeDocument/2006/relationships/image" Target="../media/image108.emf"/><Relationship Id="rId11" Type="http://schemas.openxmlformats.org/officeDocument/2006/relationships/image" Target="../media/image137.emf"/><Relationship Id="rId5" Type="http://schemas.openxmlformats.org/officeDocument/2006/relationships/image" Target="../media/image80.emf"/><Relationship Id="rId15" Type="http://schemas.openxmlformats.org/officeDocument/2006/relationships/image" Target="../media/image136.emf"/><Relationship Id="rId10" Type="http://schemas.openxmlformats.org/officeDocument/2006/relationships/image" Target="../media/image135.emf"/><Relationship Id="rId4" Type="http://schemas.openxmlformats.org/officeDocument/2006/relationships/image" Target="../media/image149.emf"/><Relationship Id="rId9" Type="http://schemas.openxmlformats.org/officeDocument/2006/relationships/image" Target="../media/image117.emf"/><Relationship Id="rId14" Type="http://schemas.openxmlformats.org/officeDocument/2006/relationships/image" Target="../media/image116.emf"/></Relationships>
</file>

<file path=ppt/drawings/_rels/vmlDrawing2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emf"/><Relationship Id="rId13" Type="http://schemas.openxmlformats.org/officeDocument/2006/relationships/image" Target="../media/image162.emf"/><Relationship Id="rId3" Type="http://schemas.openxmlformats.org/officeDocument/2006/relationships/image" Target="../media/image155.emf"/><Relationship Id="rId7" Type="http://schemas.openxmlformats.org/officeDocument/2006/relationships/image" Target="../media/image143.emf"/><Relationship Id="rId12" Type="http://schemas.openxmlformats.org/officeDocument/2006/relationships/image" Target="../media/image161.emf"/><Relationship Id="rId2" Type="http://schemas.openxmlformats.org/officeDocument/2006/relationships/image" Target="../media/image154.emf"/><Relationship Id="rId16" Type="http://schemas.openxmlformats.org/officeDocument/2006/relationships/image" Target="../media/image165.emf"/><Relationship Id="rId1" Type="http://schemas.openxmlformats.org/officeDocument/2006/relationships/image" Target="../media/image153.emf"/><Relationship Id="rId6" Type="http://schemas.openxmlformats.org/officeDocument/2006/relationships/image" Target="../media/image158.emf"/><Relationship Id="rId11" Type="http://schemas.openxmlformats.org/officeDocument/2006/relationships/image" Target="../media/image160.emf"/><Relationship Id="rId5" Type="http://schemas.openxmlformats.org/officeDocument/2006/relationships/image" Target="../media/image157.emf"/><Relationship Id="rId15" Type="http://schemas.openxmlformats.org/officeDocument/2006/relationships/image" Target="../media/image164.emf"/><Relationship Id="rId10" Type="http://schemas.openxmlformats.org/officeDocument/2006/relationships/image" Target="../media/image159.emf"/><Relationship Id="rId4" Type="http://schemas.openxmlformats.org/officeDocument/2006/relationships/image" Target="../media/image156.emf"/><Relationship Id="rId9" Type="http://schemas.openxmlformats.org/officeDocument/2006/relationships/image" Target="../media/image145.emf"/><Relationship Id="rId14" Type="http://schemas.openxmlformats.org/officeDocument/2006/relationships/image" Target="../media/image163.emf"/></Relationships>
</file>

<file path=ppt/drawings/_rels/vmlDrawing2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emf"/><Relationship Id="rId3" Type="http://schemas.openxmlformats.org/officeDocument/2006/relationships/image" Target="../media/image144.emf"/><Relationship Id="rId7" Type="http://schemas.openxmlformats.org/officeDocument/2006/relationships/image" Target="../media/image149.emf"/><Relationship Id="rId12" Type="http://schemas.openxmlformats.org/officeDocument/2006/relationships/image" Target="../media/image172.emf"/><Relationship Id="rId2" Type="http://schemas.openxmlformats.org/officeDocument/2006/relationships/image" Target="../media/image153.emf"/><Relationship Id="rId1" Type="http://schemas.openxmlformats.org/officeDocument/2006/relationships/image" Target="../media/image167.emf"/><Relationship Id="rId6" Type="http://schemas.openxmlformats.org/officeDocument/2006/relationships/image" Target="../media/image169.emf"/><Relationship Id="rId11" Type="http://schemas.openxmlformats.org/officeDocument/2006/relationships/image" Target="../media/image171.emf"/><Relationship Id="rId5" Type="http://schemas.openxmlformats.org/officeDocument/2006/relationships/image" Target="../media/image154.emf"/><Relationship Id="rId10" Type="http://schemas.openxmlformats.org/officeDocument/2006/relationships/image" Target="../media/image170.emf"/><Relationship Id="rId4" Type="http://schemas.openxmlformats.org/officeDocument/2006/relationships/image" Target="../media/image168.emf"/><Relationship Id="rId9" Type="http://schemas.openxmlformats.org/officeDocument/2006/relationships/image" Target="../media/image158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2" Type="http://schemas.openxmlformats.org/officeDocument/2006/relationships/image" Target="../media/image5.emf"/><Relationship Id="rId1" Type="http://schemas.openxmlformats.org/officeDocument/2006/relationships/image" Target="../media/image179.emf"/><Relationship Id="rId4" Type="http://schemas.openxmlformats.org/officeDocument/2006/relationships/image" Target="../media/image181.e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13" Type="http://schemas.openxmlformats.org/officeDocument/2006/relationships/image" Target="../media/image46.emf"/><Relationship Id="rId3" Type="http://schemas.openxmlformats.org/officeDocument/2006/relationships/image" Target="../media/image36.emf"/><Relationship Id="rId7" Type="http://schemas.openxmlformats.org/officeDocument/2006/relationships/image" Target="../media/image40.emf"/><Relationship Id="rId12" Type="http://schemas.openxmlformats.org/officeDocument/2006/relationships/image" Target="../media/image45.emf"/><Relationship Id="rId2" Type="http://schemas.openxmlformats.org/officeDocument/2006/relationships/image" Target="../media/image35.emf"/><Relationship Id="rId1" Type="http://schemas.openxmlformats.org/officeDocument/2006/relationships/image" Target="../media/image34.emf"/><Relationship Id="rId6" Type="http://schemas.openxmlformats.org/officeDocument/2006/relationships/image" Target="../media/image39.emf"/><Relationship Id="rId11" Type="http://schemas.openxmlformats.org/officeDocument/2006/relationships/image" Target="../media/image44.emf"/><Relationship Id="rId5" Type="http://schemas.openxmlformats.org/officeDocument/2006/relationships/image" Target="../media/image38.emf"/><Relationship Id="rId10" Type="http://schemas.openxmlformats.org/officeDocument/2006/relationships/image" Target="../media/image43.emf"/><Relationship Id="rId4" Type="http://schemas.openxmlformats.org/officeDocument/2006/relationships/image" Target="../media/image37.emf"/><Relationship Id="rId9" Type="http://schemas.openxmlformats.org/officeDocument/2006/relationships/image" Target="../media/image42.emf"/><Relationship Id="rId14" Type="http://schemas.openxmlformats.org/officeDocument/2006/relationships/image" Target="../media/image47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image" Target="../media/image48.emf"/><Relationship Id="rId4" Type="http://schemas.openxmlformats.org/officeDocument/2006/relationships/image" Target="../media/image51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image" Target="../media/image64.emf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image" Target="../media/image51.emf"/><Relationship Id="rId7" Type="http://schemas.openxmlformats.org/officeDocument/2006/relationships/image" Target="../media/image75.emf"/><Relationship Id="rId2" Type="http://schemas.openxmlformats.org/officeDocument/2006/relationships/image" Target="../media/image48.emf"/><Relationship Id="rId1" Type="http://schemas.openxmlformats.org/officeDocument/2006/relationships/image" Target="../media/image49.emf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10" Type="http://schemas.openxmlformats.org/officeDocument/2006/relationships/image" Target="../media/image78.emf"/><Relationship Id="rId4" Type="http://schemas.openxmlformats.org/officeDocument/2006/relationships/image" Target="../media/image50.emf"/><Relationship Id="rId9" Type="http://schemas.openxmlformats.org/officeDocument/2006/relationships/image" Target="../media/image77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image" Target="../media/image79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7" Type="http://schemas.openxmlformats.org/officeDocument/2006/relationships/image" Target="../media/image91.emf"/><Relationship Id="rId2" Type="http://schemas.openxmlformats.org/officeDocument/2006/relationships/image" Target="../media/image86.emf"/><Relationship Id="rId1" Type="http://schemas.openxmlformats.org/officeDocument/2006/relationships/image" Target="../media/image85.emf"/><Relationship Id="rId6" Type="http://schemas.openxmlformats.org/officeDocument/2006/relationships/image" Target="../media/image90.emf"/><Relationship Id="rId5" Type="http://schemas.openxmlformats.org/officeDocument/2006/relationships/image" Target="../media/image89.emf"/><Relationship Id="rId4" Type="http://schemas.openxmlformats.org/officeDocument/2006/relationships/image" Target="../media/image88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image" Target="../media/image92.emf"/><Relationship Id="rId4" Type="http://schemas.openxmlformats.org/officeDocument/2006/relationships/image" Target="../media/image9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004BC-B0E3-4208-A222-418A4F529526}" type="datetimeFigureOut">
              <a:rPr lang="de-DE" smtClean="0"/>
              <a:pPr/>
              <a:t>29.11.2017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8CCCE-5D86-4F2C-A810-6EA86A7CE748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2942711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1D818D-C606-4ACC-B471-870C5A9C4C11}" type="datetimeFigureOut">
              <a:rPr lang="de-DE" smtClean="0"/>
              <a:pPr/>
              <a:t>29.11.2017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32A09-A8F9-4844-A50B-996B9FD8E092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236079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2343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5664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4136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8877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37121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86294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20880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0876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646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7412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7159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12708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53661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20148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aseline="0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18681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9815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227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1907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Monoterpenes</a:t>
            </a:r>
            <a:r>
              <a:rPr lang="en-CA" baseline="0" dirty="0" smtClean="0"/>
              <a:t> used in this thesis are classified under the class of acyclic monoterpene alcohols since they all have an alcoholic functional group in their structures.</a:t>
            </a:r>
          </a:p>
          <a:p>
            <a:r>
              <a:rPr lang="en-CA" baseline="0" dirty="0" smtClean="0"/>
              <a:t>These monoterpenes are linalool, </a:t>
            </a:r>
            <a:r>
              <a:rPr lang="en-CA" baseline="0" dirty="0" err="1" smtClean="0"/>
              <a:t>citronellol</a:t>
            </a:r>
            <a:r>
              <a:rPr lang="en-CA" baseline="0" dirty="0" smtClean="0"/>
              <a:t>, and the isomers: geraniol and </a:t>
            </a:r>
            <a:r>
              <a:rPr lang="en-CA" baseline="0" dirty="0" err="1" smtClean="0"/>
              <a:t>nerol</a:t>
            </a:r>
            <a:r>
              <a:rPr lang="en-CA" baseline="0" dirty="0" smtClean="0"/>
              <a:t>.</a:t>
            </a:r>
          </a:p>
          <a:p>
            <a:r>
              <a:rPr lang="en-CA" baseline="0" dirty="0" smtClean="0"/>
              <a:t>First lets know where are these monoterpenes mostly found in nature: linalool is commonly found in rosewood tree, odor described in lit as citrus, floral, fresh, lavender flowering tops, used as sedative, hypnotic and in sleeping-aid drugs. Geraniol is found in </a:t>
            </a:r>
            <a:r>
              <a:rPr lang="en-CA" baseline="0" dirty="0" err="1" smtClean="0"/>
              <a:t>palmarosa</a:t>
            </a:r>
            <a:r>
              <a:rPr lang="en-CA" baseline="0" dirty="0" smtClean="0"/>
              <a:t> , geranium flower, odor described as berry-like, rose-like. Used as a potent mosquito repellent and due to its low toxicity used as a natural pest control.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aseline="0" dirty="0" smtClean="0"/>
              <a:t>Nerol, in Melissa, </a:t>
            </a:r>
            <a:r>
              <a:rPr lang="en-CA" baseline="0" dirty="0" err="1" smtClean="0"/>
              <a:t>rosa</a:t>
            </a:r>
            <a:r>
              <a:rPr lang="en-CA" baseline="0" dirty="0" smtClean="0"/>
              <a:t> damascene (damask </a:t>
            </a:r>
            <a:r>
              <a:rPr lang="en-CA" baseline="0" dirty="0" err="1" smtClean="0"/>
              <a:t>rosa</a:t>
            </a:r>
            <a:r>
              <a:rPr lang="en-CA" baseline="0" dirty="0" smtClean="0"/>
              <a:t>),having an odor of floral, citrus-like as previously described.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Nerol : has the highest antifungal activity against some </a:t>
            </a:r>
            <a:r>
              <a:rPr lang="en-GB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Aspergillus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strains; indicating its capability to be a food preservative in food products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aseline="0" dirty="0" smtClean="0"/>
              <a:t>Citronellol is found in pelargonium flower, and various lemon grass species., smells rose-like, sweet, floral.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Citronellol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the other hand has several cardiovascular effects, among them is its hypotensive and </a:t>
            </a:r>
            <a:r>
              <a:rPr lang="en-GB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vasorelaxation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activities.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regard to their </a:t>
            </a:r>
            <a:r>
              <a:rPr lang="en-GB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pharmacaological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activites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it was important to study their metabolic pathways and identify their metabolites.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6224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aseline="0" dirty="0" smtClean="0"/>
              <a:t>So, what are the main metabolites?</a:t>
            </a:r>
          </a:p>
          <a:p>
            <a:r>
              <a:rPr lang="en-CA" dirty="0" smtClean="0"/>
              <a:t>linalool</a:t>
            </a:r>
            <a:r>
              <a:rPr lang="en-CA" baseline="0" dirty="0" smtClean="0"/>
              <a:t> and geraniol metabolites were isolated from the urine of rats after oral administration and it was found that both monoterpenes undergo oxidation at C-8</a:t>
            </a:r>
          </a:p>
          <a:p>
            <a:r>
              <a:rPr lang="en-CA" baseline="0" dirty="0" err="1" smtClean="0"/>
              <a:t>Yeilding</a:t>
            </a:r>
            <a:r>
              <a:rPr lang="en-CA" baseline="0" dirty="0" smtClean="0"/>
              <a:t> the 8- hydroxyl and the 8-carboxy derivatives as major metabolites after 20 days. In addition, Several studies showed the </a:t>
            </a:r>
            <a:r>
              <a:rPr lang="en-CA" baseline="0" dirty="0" err="1" smtClean="0"/>
              <a:t>oresence</a:t>
            </a:r>
            <a:r>
              <a:rPr lang="en-CA" baseline="0" dirty="0" smtClean="0"/>
              <a:t> of these metabolites in some plant species. </a:t>
            </a:r>
          </a:p>
          <a:p>
            <a:r>
              <a:rPr lang="en-CA" baseline="0" dirty="0" smtClean="0"/>
              <a:t>The 8-hydroxylinallol is found in </a:t>
            </a:r>
            <a:r>
              <a:rPr lang="en-CA" baseline="0" dirty="0" err="1" smtClean="0"/>
              <a:t>muscat</a:t>
            </a:r>
            <a:r>
              <a:rPr lang="en-CA" baseline="0" dirty="0" smtClean="0"/>
              <a:t> grape skin, while the 8-carboxylinalool is found in fruits of Euterpe </a:t>
            </a:r>
            <a:r>
              <a:rPr lang="en-CA" baseline="0" dirty="0" err="1" smtClean="0"/>
              <a:t>oleracea</a:t>
            </a:r>
            <a:r>
              <a:rPr lang="en-CA" baseline="0" dirty="0" smtClean="0"/>
              <a:t> (a species of palm tree)</a:t>
            </a:r>
          </a:p>
          <a:p>
            <a:r>
              <a:rPr lang="en-CA" baseline="0" dirty="0" smtClean="0"/>
              <a:t>Meanwhile, 8-hydroxygeraniol is present in yellow fleshed nectarines, where the 8-carboxy geraniol is found in </a:t>
            </a:r>
            <a:r>
              <a:rPr lang="en-CA" baseline="0" dirty="0" err="1" smtClean="0"/>
              <a:t>tongling</a:t>
            </a:r>
            <a:r>
              <a:rPr lang="en-CA" baseline="0" dirty="0" smtClean="0"/>
              <a:t> white ginger</a:t>
            </a:r>
          </a:p>
          <a:p>
            <a:r>
              <a:rPr lang="en-CA" baseline="0" dirty="0" smtClean="0"/>
              <a:t>The metabolites of </a:t>
            </a:r>
            <a:r>
              <a:rPr lang="en-CA" baseline="0" dirty="0" err="1" smtClean="0"/>
              <a:t>nerol</a:t>
            </a:r>
            <a:r>
              <a:rPr lang="en-CA" baseline="0" dirty="0" smtClean="0"/>
              <a:t> and </a:t>
            </a:r>
            <a:r>
              <a:rPr lang="en-CA" baseline="0" dirty="0" err="1" smtClean="0"/>
              <a:t>citronellol</a:t>
            </a:r>
            <a:r>
              <a:rPr lang="en-CA" baseline="0" dirty="0" smtClean="0"/>
              <a:t> were also identified in some plants, where the 8-hydroxanerol was found in the yellow-fleshed nectarines and grape berries and the 8-hydroxyl </a:t>
            </a:r>
            <a:r>
              <a:rPr lang="en-CA" baseline="0" dirty="0" err="1" smtClean="0"/>
              <a:t>citronellol</a:t>
            </a:r>
            <a:r>
              <a:rPr lang="en-CA" baseline="0" dirty="0" smtClean="0"/>
              <a:t> found in rose flowers (rose </a:t>
            </a:r>
            <a:r>
              <a:rPr lang="en-CA" baseline="0" dirty="0" err="1" smtClean="0"/>
              <a:t>damascenea</a:t>
            </a:r>
            <a:r>
              <a:rPr lang="en-CA" baseline="0" dirty="0" smtClean="0"/>
              <a:t>)</a:t>
            </a:r>
            <a:endParaRPr lang="en-CA" dirty="0" smtClean="0"/>
          </a:p>
          <a:p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9402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After</a:t>
            </a:r>
            <a:r>
              <a:rPr lang="en-CA" baseline="0" dirty="0" smtClean="0"/>
              <a:t> this introduction on the monoterpenes now comes the work flow </a:t>
            </a:r>
          </a:p>
          <a:p>
            <a:r>
              <a:rPr lang="en-CA" baseline="0" dirty="0" smtClean="0"/>
              <a:t>First I synthesized these derivatives and metabolites, then they are subjected to sensory </a:t>
            </a:r>
            <a:r>
              <a:rPr lang="en-CA" baseline="0" dirty="0" err="1" smtClean="0"/>
              <a:t>analysiswhere</a:t>
            </a:r>
            <a:r>
              <a:rPr lang="en-CA" baseline="0" dirty="0" smtClean="0"/>
              <a:t> their odor quality and threshold are measured, and finally a structure odor relationship is done</a:t>
            </a:r>
            <a:endParaRPr lang="en-CA" dirty="0" smtClean="0"/>
          </a:p>
          <a:p>
            <a:r>
              <a:rPr lang="en-CA" dirty="0" smtClean="0"/>
              <a:t>Structural elucidation via </a:t>
            </a:r>
            <a:r>
              <a:rPr lang="en-CA" dirty="0" err="1" smtClean="0"/>
              <a:t>Ms</a:t>
            </a:r>
            <a:r>
              <a:rPr lang="en-CA" dirty="0" smtClean="0"/>
              <a:t>, and NMR</a:t>
            </a:r>
          </a:p>
          <a:p>
            <a:r>
              <a:rPr lang="en-CA" dirty="0" smtClean="0"/>
              <a:t>Sensor</a:t>
            </a:r>
            <a:r>
              <a:rPr lang="de-DE" dirty="0" smtClean="0"/>
              <a:t>y</a:t>
            </a:r>
            <a:r>
              <a:rPr lang="de-DE" baseline="0" dirty="0" smtClean="0"/>
              <a:t> analysis by GC-O for the odor quality and threhosld </a:t>
            </a:r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6893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6975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32A09-A8F9-4844-A50B-996B9FD8E092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2298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r mit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307180" y="1324800"/>
            <a:ext cx="8836819" cy="1287985"/>
          </a:xfrm>
          <a:prstGeom prst="rect">
            <a:avLst/>
          </a:prstGeom>
          <a:solidFill>
            <a:srgbClr val="009B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1986531"/>
            <a:ext cx="8568000" cy="59191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307181" y="2648801"/>
            <a:ext cx="8836819" cy="3896462"/>
          </a:xfrm>
          <a:prstGeom prst="rect">
            <a:avLst/>
          </a:prstGeom>
          <a:solidFill>
            <a:srgbClr val="009B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 descr="FAU-Siegel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792201" y="4154488"/>
            <a:ext cx="2350845" cy="239077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master mit eigenem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307180" y="1326628"/>
            <a:ext cx="8836819" cy="1287985"/>
          </a:xfrm>
          <a:prstGeom prst="rect">
            <a:avLst/>
          </a:prstGeom>
          <a:solidFill>
            <a:srgbClr val="009B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397002"/>
            <a:ext cx="8568000" cy="5810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1986531"/>
            <a:ext cx="8568000" cy="60015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307181" y="2648801"/>
            <a:ext cx="8836819" cy="3896462"/>
          </a:xfrm>
          <a:prstGeom prst="rect">
            <a:avLst/>
          </a:prstGeom>
          <a:solidFill>
            <a:srgbClr val="009B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10"/>
          <p:cNvSpPr txBox="1">
            <a:spLocks/>
          </p:cNvSpPr>
          <p:nvPr userDrawn="1"/>
        </p:nvSpPr>
        <p:spPr>
          <a:xfrm>
            <a:off x="7270893" y="5682815"/>
            <a:ext cx="1426482" cy="473075"/>
          </a:xfrm>
          <a:prstGeom prst="rect">
            <a:avLst/>
          </a:prstGeom>
          <a:solidFill>
            <a:srgbClr val="008666"/>
          </a:solidFill>
        </p:spPr>
        <p:txBody>
          <a:bodyPr/>
          <a:lstStyle>
            <a:lvl1pPr>
              <a:defRPr sz="1200"/>
            </a:lvl1pPr>
            <a:lvl2pPr marL="0" algn="ctr">
              <a:spcBef>
                <a:spcPts val="0"/>
              </a:spcBef>
              <a:buNone/>
              <a:defRPr baseline="0"/>
            </a:lvl2pPr>
          </a:lstStyle>
          <a:p>
            <a:pPr marL="0" marR="0" lvl="1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Logo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r mit Bild(er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307180" y="1326628"/>
            <a:ext cx="8836819" cy="1287985"/>
          </a:xfrm>
          <a:prstGeom prst="rect">
            <a:avLst/>
          </a:prstGeom>
          <a:solidFill>
            <a:srgbClr val="009B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1600" y="1397001"/>
            <a:ext cx="8568000" cy="528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5999" y="1986531"/>
            <a:ext cx="8568000" cy="59191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0"/>
          </p:nvPr>
        </p:nvSpPr>
        <p:spPr>
          <a:xfrm>
            <a:off x="314325" y="2655094"/>
            <a:ext cx="8829675" cy="3890169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r größerer Titelraum und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304800" y="1326628"/>
            <a:ext cx="8839199" cy="2609578"/>
          </a:xfrm>
          <a:prstGeom prst="rect">
            <a:avLst/>
          </a:prstGeom>
          <a:solidFill>
            <a:srgbClr val="009B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 userDrawn="1"/>
        </p:nvSpPr>
        <p:spPr>
          <a:xfrm>
            <a:off x="305999" y="3981450"/>
            <a:ext cx="8838000" cy="2563812"/>
          </a:xfrm>
          <a:prstGeom prst="rect">
            <a:avLst/>
          </a:prstGeom>
          <a:solidFill>
            <a:srgbClr val="009B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397002"/>
            <a:ext cx="8568000" cy="117320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2670271"/>
            <a:ext cx="8568000" cy="112737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pic>
        <p:nvPicPr>
          <p:cNvPr id="12" name="Grafik 11" descr="FAU-Siegel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267735" y="4637903"/>
            <a:ext cx="1875504" cy="19073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4790" y="150204"/>
            <a:ext cx="3280410" cy="1093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master eigenes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304800" y="1326628"/>
            <a:ext cx="8839199" cy="2609578"/>
          </a:xfrm>
          <a:prstGeom prst="rect">
            <a:avLst/>
          </a:prstGeom>
          <a:solidFill>
            <a:srgbClr val="009B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 userDrawn="1"/>
        </p:nvSpPr>
        <p:spPr>
          <a:xfrm>
            <a:off x="309563" y="3981450"/>
            <a:ext cx="8834437" cy="2563812"/>
          </a:xfrm>
          <a:prstGeom prst="rect">
            <a:avLst/>
          </a:prstGeom>
          <a:solidFill>
            <a:srgbClr val="009B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397002"/>
            <a:ext cx="8568000" cy="117320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2670271"/>
            <a:ext cx="8568000" cy="112737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8" name="Textplatzhalter 10"/>
          <p:cNvSpPr txBox="1">
            <a:spLocks/>
          </p:cNvSpPr>
          <p:nvPr userDrawn="1"/>
        </p:nvSpPr>
        <p:spPr>
          <a:xfrm>
            <a:off x="7423293" y="5835215"/>
            <a:ext cx="1426482" cy="473075"/>
          </a:xfrm>
          <a:prstGeom prst="rect">
            <a:avLst/>
          </a:prstGeom>
          <a:solidFill>
            <a:srgbClr val="008666"/>
          </a:solidFill>
        </p:spPr>
        <p:txBody>
          <a:bodyPr/>
          <a:lstStyle>
            <a:lvl1pPr>
              <a:defRPr sz="1200"/>
            </a:lvl1pPr>
            <a:lvl2pPr marL="0" algn="ctr">
              <a:spcBef>
                <a:spcPts val="0"/>
              </a:spcBef>
              <a:buNone/>
              <a:defRPr baseline="0"/>
            </a:lvl2pPr>
          </a:lstStyle>
          <a:p>
            <a:pPr marL="0" marR="0" lvl="1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Logo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r größerer Titelraum und Bild(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304800" y="1326628"/>
            <a:ext cx="8839199" cy="2609578"/>
          </a:xfrm>
          <a:prstGeom prst="rect">
            <a:avLst/>
          </a:prstGeom>
          <a:solidFill>
            <a:srgbClr val="009B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397002"/>
            <a:ext cx="8568000" cy="117320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2670271"/>
            <a:ext cx="8568000" cy="112737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0"/>
          </p:nvPr>
        </p:nvSpPr>
        <p:spPr>
          <a:xfrm>
            <a:off x="306000" y="3978275"/>
            <a:ext cx="8838000" cy="2566988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" y="150204"/>
            <a:ext cx="3280410" cy="1093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r großer Titelra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304800" y="1326627"/>
            <a:ext cx="8839199" cy="5218635"/>
          </a:xfrm>
          <a:prstGeom prst="rect">
            <a:avLst/>
          </a:prstGeom>
          <a:solidFill>
            <a:srgbClr val="009B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397002"/>
            <a:ext cx="8568000" cy="233473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3815330"/>
            <a:ext cx="8568000" cy="259370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560173" y="848497"/>
            <a:ext cx="8340387" cy="557121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>
              <a:defRPr>
                <a:latin typeface="Calibri" panose="020F0502020204030204" pitchFamily="34" charset="0"/>
              </a:defRPr>
            </a:lvl1pPr>
            <a:lvl2pPr marL="1080000" indent="-540000">
              <a:buFontTx/>
              <a:buNone/>
              <a:defRPr>
                <a:latin typeface="Calibri" panose="020F0502020204030204" pitchFamily="34" charset="0"/>
              </a:defRPr>
            </a:lvl2pPr>
            <a:lvl3pPr marL="1620000" indent="-540000">
              <a:buFontTx/>
              <a:buNone/>
              <a:defRPr>
                <a:latin typeface="Calibri" panose="020F0502020204030204" pitchFamily="34" charset="0"/>
              </a:defRPr>
            </a:lvl3pPr>
            <a:lvl4pPr>
              <a:buFontTx/>
              <a:buNone/>
              <a:defRPr/>
            </a:lvl4pPr>
          </a:lstStyle>
          <a:p>
            <a:pPr lvl="0"/>
            <a:r>
              <a:rPr lang="en-US" noProof="0" dirty="0" err="1" smtClean="0"/>
              <a:t>Textmasterformate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7"/>
          </p:nvPr>
        </p:nvSpPr>
        <p:spPr>
          <a:xfrm>
            <a:off x="344273" y="0"/>
            <a:ext cx="2144712" cy="6396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500">
                <a:latin typeface="Calibri" panose="020F0502020204030204" pitchFamily="34" charset="0"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 algn="ctr">
              <a:defRPr>
                <a:latin typeface="Calibri" panose="020F0502020204030204" pitchFamily="34" charset="0"/>
              </a:defRPr>
            </a:lvl1pPr>
          </a:lstStyle>
          <a:p>
            <a:r>
              <a:rPr lang="da-DK" smtClean="0"/>
              <a:t>Elsharif I Promotionsvortrag I 30.11.17</a:t>
            </a:r>
            <a:endParaRPr lang="de-D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0759437E-DD65-47AE-A718-65B9481C0A9E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 mit eigenem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561599" y="849600"/>
            <a:ext cx="8341200" cy="5572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>
              <a:defRPr/>
            </a:lvl1pPr>
            <a:lvl2pPr marL="1080000" indent="-540000">
              <a:buFontTx/>
              <a:buNone/>
              <a:defRPr/>
            </a:lvl2pPr>
            <a:lvl3pPr marL="1620000" indent="-540000">
              <a:buFontTx/>
              <a:buNone/>
              <a:defRPr/>
            </a:lvl3pPr>
            <a:lvl4pPr>
              <a:buFontTx/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4"/>
            <a:endParaRPr lang="de-DE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de-DE" smtClean="0"/>
              <a:t>Elsharif I Promotionsvortrag I 30.11.17</a:t>
            </a:r>
            <a:endParaRPr lang="de-DE" dirty="0"/>
          </a:p>
        </p:txBody>
      </p:sp>
      <p:sp>
        <p:nvSpPr>
          <p:cNvPr id="11" name="Textplatzhalter 10"/>
          <p:cNvSpPr txBox="1">
            <a:spLocks/>
          </p:cNvSpPr>
          <p:nvPr userDrawn="1"/>
        </p:nvSpPr>
        <p:spPr>
          <a:xfrm>
            <a:off x="7270893" y="5682815"/>
            <a:ext cx="1426482" cy="473075"/>
          </a:xfrm>
          <a:prstGeom prst="rect">
            <a:avLst/>
          </a:prstGeom>
          <a:solidFill>
            <a:srgbClr val="008666"/>
          </a:solidFill>
        </p:spPr>
        <p:txBody>
          <a:bodyPr/>
          <a:lstStyle>
            <a:lvl1pPr>
              <a:defRPr sz="1200"/>
            </a:lvl1pPr>
            <a:lvl2pPr marL="0" algn="ctr">
              <a:spcBef>
                <a:spcPts val="0"/>
              </a:spcBef>
              <a:buNone/>
              <a:defRPr baseline="0"/>
            </a:lvl2pPr>
          </a:lstStyle>
          <a:p>
            <a:pPr marL="0" marR="0" lvl="1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Logo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hteck 55"/>
          <p:cNvSpPr/>
          <p:nvPr userDrawn="1"/>
        </p:nvSpPr>
        <p:spPr>
          <a:xfrm>
            <a:off x="0" y="1325003"/>
            <a:ext cx="252000" cy="1289610"/>
          </a:xfrm>
          <a:prstGeom prst="rect">
            <a:avLst/>
          </a:prstGeom>
          <a:solidFill>
            <a:srgbClr val="009B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 56"/>
          <p:cNvSpPr/>
          <p:nvPr userDrawn="1"/>
        </p:nvSpPr>
        <p:spPr>
          <a:xfrm>
            <a:off x="0" y="2650330"/>
            <a:ext cx="252000" cy="1288800"/>
          </a:xfrm>
          <a:prstGeom prst="rect">
            <a:avLst/>
          </a:prstGeom>
          <a:solidFill>
            <a:srgbClr val="00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FAU_Logo_Nat_englisch_DinA4_RGB.emf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6335098" y="250861"/>
            <a:ext cx="2177067" cy="59822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6" r:id="rId2"/>
    <p:sldLayoutId id="2147483659" r:id="rId3"/>
    <p:sldLayoutId id="2147483662" r:id="rId4"/>
    <p:sldLayoutId id="2147483667" r:id="rId5"/>
    <p:sldLayoutId id="2147483668" r:id="rId6"/>
    <p:sldLayoutId id="2147483669" r:id="rId7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ts val="3200"/>
        </a:lnSpc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ct val="20000"/>
        </a:spcBef>
        <a:buFont typeface="+mj-lt"/>
        <a:buAutoNum type="arabicPeriod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hteck 59"/>
          <p:cNvSpPr/>
          <p:nvPr userDrawn="1"/>
        </p:nvSpPr>
        <p:spPr>
          <a:xfrm>
            <a:off x="1" y="1985668"/>
            <a:ext cx="261937" cy="643233"/>
          </a:xfrm>
          <a:prstGeom prst="rect">
            <a:avLst/>
          </a:prstGeom>
          <a:solidFill>
            <a:srgbClr val="00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Rechteck 60"/>
          <p:cNvSpPr/>
          <p:nvPr userDrawn="1"/>
        </p:nvSpPr>
        <p:spPr>
          <a:xfrm>
            <a:off x="1" y="1316535"/>
            <a:ext cx="264318" cy="643233"/>
          </a:xfrm>
          <a:prstGeom prst="rect">
            <a:avLst/>
          </a:prstGeom>
          <a:solidFill>
            <a:srgbClr val="009B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Freihandform 108"/>
          <p:cNvSpPr/>
          <p:nvPr userDrawn="1"/>
        </p:nvSpPr>
        <p:spPr>
          <a:xfrm>
            <a:off x="295266" y="657389"/>
            <a:ext cx="8848733" cy="5924385"/>
          </a:xfrm>
          <a:custGeom>
            <a:avLst/>
            <a:gdLst>
              <a:gd name="connsiteX0" fmla="*/ 719137 w 723900"/>
              <a:gd name="connsiteY0" fmla="*/ 0 h 721519"/>
              <a:gd name="connsiteX1" fmla="*/ 0 w 723900"/>
              <a:gd name="connsiteY1" fmla="*/ 0 h 721519"/>
              <a:gd name="connsiteX2" fmla="*/ 0 w 723900"/>
              <a:gd name="connsiteY2" fmla="*/ 721519 h 721519"/>
              <a:gd name="connsiteX3" fmla="*/ 723900 w 723900"/>
              <a:gd name="connsiteY3" fmla="*/ 721519 h 721519"/>
              <a:gd name="connsiteX4" fmla="*/ 685800 w 723900"/>
              <a:gd name="connsiteY4" fmla="*/ 721519 h 721519"/>
              <a:gd name="connsiteX0" fmla="*/ 723719 w 723900"/>
              <a:gd name="connsiteY0" fmla="*/ 0 h 721519"/>
              <a:gd name="connsiteX1" fmla="*/ 0 w 723900"/>
              <a:gd name="connsiteY1" fmla="*/ 0 h 721519"/>
              <a:gd name="connsiteX2" fmla="*/ 0 w 723900"/>
              <a:gd name="connsiteY2" fmla="*/ 721519 h 721519"/>
              <a:gd name="connsiteX3" fmla="*/ 723900 w 723900"/>
              <a:gd name="connsiteY3" fmla="*/ 721519 h 721519"/>
              <a:gd name="connsiteX4" fmla="*/ 685800 w 723900"/>
              <a:gd name="connsiteY4" fmla="*/ 721519 h 72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900" h="721519">
                <a:moveTo>
                  <a:pt x="723719" y="0"/>
                </a:moveTo>
                <a:lnTo>
                  <a:pt x="0" y="0"/>
                </a:lnTo>
                <a:lnTo>
                  <a:pt x="0" y="721519"/>
                </a:lnTo>
                <a:lnTo>
                  <a:pt x="723900" y="721519"/>
                </a:lnTo>
                <a:lnTo>
                  <a:pt x="685800" y="721519"/>
                </a:lnTo>
              </a:path>
            </a:pathLst>
          </a:custGeom>
          <a:ln>
            <a:solidFill>
              <a:srgbClr val="0038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Fußzeilenplatzhalter 116"/>
          <p:cNvSpPr>
            <a:spLocks noGrp="1"/>
          </p:cNvSpPr>
          <p:nvPr>
            <p:ph type="ftr" sz="quarter" idx="3"/>
          </p:nvPr>
        </p:nvSpPr>
        <p:spPr>
          <a:xfrm>
            <a:off x="1661605" y="6628573"/>
            <a:ext cx="6120000" cy="19246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rgbClr val="003865"/>
                </a:solidFill>
              </a:defRPr>
            </a:lvl1pPr>
          </a:lstStyle>
          <a:p>
            <a:pPr algn="ctr"/>
            <a:r>
              <a:rPr lang="de-DE" dirty="0" smtClean="0"/>
              <a:t>Elsharif I Promotionsvortrag I 30.11.17</a:t>
            </a:r>
            <a:endParaRPr lang="de-DE" dirty="0"/>
          </a:p>
        </p:txBody>
      </p:sp>
      <p:sp>
        <p:nvSpPr>
          <p:cNvPr id="119" name="Foliennummernplatzhalter 118"/>
          <p:cNvSpPr>
            <a:spLocks noGrp="1"/>
          </p:cNvSpPr>
          <p:nvPr>
            <p:ph type="sldNum" sz="quarter" idx="4"/>
          </p:nvPr>
        </p:nvSpPr>
        <p:spPr>
          <a:xfrm>
            <a:off x="8227255" y="6627600"/>
            <a:ext cx="720000" cy="192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rgbClr val="003865"/>
                </a:solidFill>
              </a:defRPr>
            </a:lvl1pPr>
          </a:lstStyle>
          <a:p>
            <a:fld id="{AAFB8835-0C65-4713-891F-92C31176B2D5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10" name="Grafik 9" descr="FAU_Logo_Nat_englisch_DinA4_RGB.emf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7336954" y="122956"/>
            <a:ext cx="1409717" cy="3873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4350" indent="-514350" algn="l" defTabSz="914400" rtl="0" eaLnBrk="1" latinLnBrk="0" hangingPunct="1">
        <a:spcBef>
          <a:spcPct val="20000"/>
        </a:spcBef>
        <a:buFont typeface="+mj-lt"/>
        <a:buAutoNum type="arabicPeriod"/>
        <a:defRPr lang="de-DE" sz="3200" b="1" kern="1200" dirty="0" smtClean="0">
          <a:solidFill>
            <a:srgbClr val="003865"/>
          </a:solidFill>
          <a:latin typeface="+mn-lt"/>
          <a:ea typeface="+mn-ea"/>
          <a:cs typeface="+mn-cs"/>
        </a:defRPr>
      </a:lvl1pPr>
      <a:lvl2pPr marL="971550" indent="-514350" algn="l" defTabSz="914400" rtl="0" eaLnBrk="1" latinLnBrk="0" hangingPunct="1">
        <a:spcBef>
          <a:spcPct val="20000"/>
        </a:spcBef>
        <a:buFont typeface="+mj-lt"/>
        <a:buAutoNum type="arabicPeriod"/>
        <a:defRPr sz="2800" kern="1200">
          <a:solidFill>
            <a:srgbClr val="003865"/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ct val="20000"/>
        </a:spcBef>
        <a:buFont typeface="+mj-lt"/>
        <a:buAutoNum type="arabicPeriod"/>
        <a:defRPr sz="2400" kern="1200">
          <a:solidFill>
            <a:srgbClr val="003865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003865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003865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13" Type="http://schemas.openxmlformats.org/officeDocument/2006/relationships/image" Target="../media/image89.em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86.emf"/><Relationship Id="rId12" Type="http://schemas.openxmlformats.org/officeDocument/2006/relationships/oleObject" Target="../embeddings/oleObject54.bin"/><Relationship Id="rId17" Type="http://schemas.openxmlformats.org/officeDocument/2006/relationships/image" Target="../media/image91.emf"/><Relationship Id="rId2" Type="http://schemas.openxmlformats.org/officeDocument/2006/relationships/slideLayout" Target="../slideLayouts/slideLayout8.xml"/><Relationship Id="rId16" Type="http://schemas.openxmlformats.org/officeDocument/2006/relationships/oleObject" Target="../embeddings/oleObject56.bin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51.bin"/><Relationship Id="rId11" Type="http://schemas.openxmlformats.org/officeDocument/2006/relationships/image" Target="../media/image88.emf"/><Relationship Id="rId5" Type="http://schemas.openxmlformats.org/officeDocument/2006/relationships/image" Target="../media/image85.emf"/><Relationship Id="rId15" Type="http://schemas.openxmlformats.org/officeDocument/2006/relationships/image" Target="../media/image90.emf"/><Relationship Id="rId10" Type="http://schemas.openxmlformats.org/officeDocument/2006/relationships/oleObject" Target="../embeddings/oleObject53.bin"/><Relationship Id="rId4" Type="http://schemas.openxmlformats.org/officeDocument/2006/relationships/oleObject" Target="../embeddings/oleObject50.bin"/><Relationship Id="rId9" Type="http://schemas.openxmlformats.org/officeDocument/2006/relationships/image" Target="../media/image87.emf"/><Relationship Id="rId14" Type="http://schemas.openxmlformats.org/officeDocument/2006/relationships/oleObject" Target="../embeddings/oleObject55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emf"/><Relationship Id="rId13" Type="http://schemas.openxmlformats.org/officeDocument/2006/relationships/image" Target="../media/image96.jpeg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58.bin"/><Relationship Id="rId12" Type="http://schemas.openxmlformats.org/officeDocument/2006/relationships/image" Target="../media/image95.e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92.emf"/><Relationship Id="rId11" Type="http://schemas.openxmlformats.org/officeDocument/2006/relationships/oleObject" Target="../embeddings/oleObject60.bin"/><Relationship Id="rId5" Type="http://schemas.openxmlformats.org/officeDocument/2006/relationships/oleObject" Target="../embeddings/oleObject57.bin"/><Relationship Id="rId10" Type="http://schemas.openxmlformats.org/officeDocument/2006/relationships/image" Target="../media/image94.emf"/><Relationship Id="rId4" Type="http://schemas.openxmlformats.org/officeDocument/2006/relationships/image" Target="../media/image15.jpg"/><Relationship Id="rId9" Type="http://schemas.openxmlformats.org/officeDocument/2006/relationships/oleObject" Target="../embeddings/oleObject59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13" Type="http://schemas.openxmlformats.org/officeDocument/2006/relationships/image" Target="../media/image96.jpe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98.emf"/><Relationship Id="rId12" Type="http://schemas.openxmlformats.org/officeDocument/2006/relationships/image" Target="../media/image15.jp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62.bin"/><Relationship Id="rId11" Type="http://schemas.openxmlformats.org/officeDocument/2006/relationships/image" Target="../media/image100.emf"/><Relationship Id="rId5" Type="http://schemas.openxmlformats.org/officeDocument/2006/relationships/image" Target="../media/image97.emf"/><Relationship Id="rId10" Type="http://schemas.openxmlformats.org/officeDocument/2006/relationships/oleObject" Target="../embeddings/oleObject64.bin"/><Relationship Id="rId4" Type="http://schemas.openxmlformats.org/officeDocument/2006/relationships/oleObject" Target="../embeddings/oleObject61.bin"/><Relationship Id="rId9" Type="http://schemas.openxmlformats.org/officeDocument/2006/relationships/image" Target="../media/image99.emf"/><Relationship Id="rId14" Type="http://schemas.openxmlformats.org/officeDocument/2006/relationships/image" Target="../media/image10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6.bin"/><Relationship Id="rId13" Type="http://schemas.openxmlformats.org/officeDocument/2006/relationships/image" Target="../media/image105.emf"/><Relationship Id="rId18" Type="http://schemas.openxmlformats.org/officeDocument/2006/relationships/image" Target="../media/image101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96.jpeg"/><Relationship Id="rId12" Type="http://schemas.openxmlformats.org/officeDocument/2006/relationships/oleObject" Target="../embeddings/oleObject68.bin"/><Relationship Id="rId17" Type="http://schemas.openxmlformats.org/officeDocument/2006/relationships/image" Target="../media/image107.emf"/><Relationship Id="rId2" Type="http://schemas.openxmlformats.org/officeDocument/2006/relationships/slideLayout" Target="../slideLayouts/slideLayout8.xml"/><Relationship Id="rId16" Type="http://schemas.openxmlformats.org/officeDocument/2006/relationships/oleObject" Target="../embeddings/oleObject70.bin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02.emf"/><Relationship Id="rId11" Type="http://schemas.openxmlformats.org/officeDocument/2006/relationships/image" Target="../media/image104.emf"/><Relationship Id="rId5" Type="http://schemas.openxmlformats.org/officeDocument/2006/relationships/oleObject" Target="../embeddings/oleObject65.bin"/><Relationship Id="rId15" Type="http://schemas.openxmlformats.org/officeDocument/2006/relationships/image" Target="../media/image106.emf"/><Relationship Id="rId10" Type="http://schemas.openxmlformats.org/officeDocument/2006/relationships/oleObject" Target="../embeddings/oleObject67.bin"/><Relationship Id="rId4" Type="http://schemas.openxmlformats.org/officeDocument/2006/relationships/image" Target="../media/image15.jpg"/><Relationship Id="rId9" Type="http://schemas.openxmlformats.org/officeDocument/2006/relationships/image" Target="../media/image103.emf"/><Relationship Id="rId14" Type="http://schemas.openxmlformats.org/officeDocument/2006/relationships/oleObject" Target="../embeddings/oleObject69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3" Type="http://schemas.openxmlformats.org/officeDocument/2006/relationships/image" Target="../media/image15.jpg"/><Relationship Id="rId7" Type="http://schemas.openxmlformats.org/officeDocument/2006/relationships/oleObject" Target="../embeddings/oleObject72.bin"/><Relationship Id="rId12" Type="http://schemas.openxmlformats.org/officeDocument/2006/relationships/image" Target="../media/image109.e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0.emf"/><Relationship Id="rId11" Type="http://schemas.openxmlformats.org/officeDocument/2006/relationships/oleObject" Target="../embeddings/oleObject74.bin"/><Relationship Id="rId5" Type="http://schemas.openxmlformats.org/officeDocument/2006/relationships/oleObject" Target="../embeddings/oleObject71.bin"/><Relationship Id="rId10" Type="http://schemas.openxmlformats.org/officeDocument/2006/relationships/image" Target="../media/image108.emf"/><Relationship Id="rId4" Type="http://schemas.openxmlformats.org/officeDocument/2006/relationships/image" Target="../media/image96.jpeg"/><Relationship Id="rId9" Type="http://schemas.openxmlformats.org/officeDocument/2006/relationships/oleObject" Target="../embeddings/oleObject73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6.bin"/><Relationship Id="rId13" Type="http://schemas.openxmlformats.org/officeDocument/2006/relationships/image" Target="../media/image113.emf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10.emf"/><Relationship Id="rId12" Type="http://schemas.openxmlformats.org/officeDocument/2006/relationships/oleObject" Target="../embeddings/oleObject78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75.bin"/><Relationship Id="rId11" Type="http://schemas.openxmlformats.org/officeDocument/2006/relationships/image" Target="../media/image112.emf"/><Relationship Id="rId5" Type="http://schemas.openxmlformats.org/officeDocument/2006/relationships/image" Target="../media/image96.jpeg"/><Relationship Id="rId10" Type="http://schemas.openxmlformats.org/officeDocument/2006/relationships/oleObject" Target="../embeddings/oleObject77.bin"/><Relationship Id="rId4" Type="http://schemas.openxmlformats.org/officeDocument/2006/relationships/image" Target="../media/image15.jpg"/><Relationship Id="rId9" Type="http://schemas.openxmlformats.org/officeDocument/2006/relationships/image" Target="../media/image111.emf"/><Relationship Id="rId14" Type="http://schemas.openxmlformats.org/officeDocument/2006/relationships/image" Target="../media/image1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1.bin"/><Relationship Id="rId13" Type="http://schemas.openxmlformats.org/officeDocument/2006/relationships/image" Target="../media/image96.jpe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16.emf"/><Relationship Id="rId12" Type="http://schemas.openxmlformats.org/officeDocument/2006/relationships/image" Target="../media/image15.jpg"/><Relationship Id="rId2" Type="http://schemas.openxmlformats.org/officeDocument/2006/relationships/slideLayout" Target="../slideLayouts/slideLayout8.xml"/><Relationship Id="rId16" Type="http://schemas.microsoft.com/office/2007/relationships/hdphoto" Target="../media/hdphoto2.wdp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80.bin"/><Relationship Id="rId11" Type="http://schemas.openxmlformats.org/officeDocument/2006/relationships/image" Target="../media/image118.emf"/><Relationship Id="rId5" Type="http://schemas.openxmlformats.org/officeDocument/2006/relationships/image" Target="../media/image115.emf"/><Relationship Id="rId15" Type="http://schemas.openxmlformats.org/officeDocument/2006/relationships/image" Target="../media/image119.png"/><Relationship Id="rId10" Type="http://schemas.openxmlformats.org/officeDocument/2006/relationships/oleObject" Target="../embeddings/oleObject82.bin"/><Relationship Id="rId4" Type="http://schemas.openxmlformats.org/officeDocument/2006/relationships/oleObject" Target="../embeddings/oleObject79.bin"/><Relationship Id="rId9" Type="http://schemas.openxmlformats.org/officeDocument/2006/relationships/image" Target="../media/image117.emf"/><Relationship Id="rId14" Type="http://schemas.openxmlformats.org/officeDocument/2006/relationships/image" Target="../media/image10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emf"/><Relationship Id="rId13" Type="http://schemas.openxmlformats.org/officeDocument/2006/relationships/image" Target="../media/image15.jpg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84.bin"/><Relationship Id="rId12" Type="http://schemas.openxmlformats.org/officeDocument/2006/relationships/image" Target="../media/image123.e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20.emf"/><Relationship Id="rId11" Type="http://schemas.openxmlformats.org/officeDocument/2006/relationships/oleObject" Target="../embeddings/oleObject86.bin"/><Relationship Id="rId5" Type="http://schemas.openxmlformats.org/officeDocument/2006/relationships/oleObject" Target="../embeddings/oleObject83.bin"/><Relationship Id="rId15" Type="http://schemas.openxmlformats.org/officeDocument/2006/relationships/image" Target="../media/image101.png"/><Relationship Id="rId10" Type="http://schemas.openxmlformats.org/officeDocument/2006/relationships/image" Target="../media/image122.emf"/><Relationship Id="rId4" Type="http://schemas.openxmlformats.org/officeDocument/2006/relationships/image" Target="../media/image96.jpeg"/><Relationship Id="rId9" Type="http://schemas.openxmlformats.org/officeDocument/2006/relationships/oleObject" Target="../embeddings/oleObject85.bin"/><Relationship Id="rId14" Type="http://schemas.openxmlformats.org/officeDocument/2006/relationships/image" Target="../media/image1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1.bin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26.emf"/><Relationship Id="rId12" Type="http://schemas.openxmlformats.org/officeDocument/2006/relationships/image" Target="../media/image124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88.bin"/><Relationship Id="rId11" Type="http://schemas.openxmlformats.org/officeDocument/2006/relationships/image" Target="../media/image115.emf"/><Relationship Id="rId5" Type="http://schemas.openxmlformats.org/officeDocument/2006/relationships/image" Target="../media/image125.emf"/><Relationship Id="rId10" Type="http://schemas.openxmlformats.org/officeDocument/2006/relationships/oleObject" Target="../embeddings/oleObject79.bin"/><Relationship Id="rId4" Type="http://schemas.openxmlformats.org/officeDocument/2006/relationships/oleObject" Target="../embeddings/oleObject87.bin"/><Relationship Id="rId9" Type="http://schemas.openxmlformats.org/officeDocument/2006/relationships/image" Target="../media/image80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1.bin"/><Relationship Id="rId13" Type="http://schemas.microsoft.com/office/2007/relationships/hdphoto" Target="../media/hdphoto2.wdp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27.emf"/><Relationship Id="rId12" Type="http://schemas.openxmlformats.org/officeDocument/2006/relationships/image" Target="../media/image119.png"/><Relationship Id="rId17" Type="http://schemas.openxmlformats.org/officeDocument/2006/relationships/image" Target="../media/image115.emf"/><Relationship Id="rId2" Type="http://schemas.openxmlformats.org/officeDocument/2006/relationships/slideLayout" Target="../slideLayouts/slideLayout8.xml"/><Relationship Id="rId16" Type="http://schemas.openxmlformats.org/officeDocument/2006/relationships/oleObject" Target="../embeddings/oleObject79.bin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89.bin"/><Relationship Id="rId11" Type="http://schemas.openxmlformats.org/officeDocument/2006/relationships/image" Target="../media/image122.emf"/><Relationship Id="rId5" Type="http://schemas.openxmlformats.org/officeDocument/2006/relationships/image" Target="../media/image108.emf"/><Relationship Id="rId15" Type="http://schemas.openxmlformats.org/officeDocument/2006/relationships/image" Target="../media/image80.emf"/><Relationship Id="rId10" Type="http://schemas.openxmlformats.org/officeDocument/2006/relationships/oleObject" Target="../embeddings/oleObject85.bin"/><Relationship Id="rId4" Type="http://schemas.openxmlformats.org/officeDocument/2006/relationships/oleObject" Target="../embeddings/oleObject73.bin"/><Relationship Id="rId9" Type="http://schemas.openxmlformats.org/officeDocument/2006/relationships/image" Target="../media/image117.emf"/><Relationship Id="rId14" Type="http://schemas.openxmlformats.org/officeDocument/2006/relationships/oleObject" Target="../embeddings/oleObject71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6.emf"/><Relationship Id="rId18" Type="http://schemas.openxmlformats.org/officeDocument/2006/relationships/oleObject" Target="../embeddings/oleObject5.bin"/><Relationship Id="rId3" Type="http://schemas.openxmlformats.org/officeDocument/2006/relationships/notesSlide" Target="../notesSlides/notesSlide2.xml"/><Relationship Id="rId21" Type="http://schemas.openxmlformats.org/officeDocument/2006/relationships/image" Target="../media/image16.jpeg"/><Relationship Id="rId7" Type="http://schemas.openxmlformats.org/officeDocument/2006/relationships/image" Target="../media/image13.jpeg"/><Relationship Id="rId12" Type="http://schemas.openxmlformats.org/officeDocument/2006/relationships/oleObject" Target="../embeddings/oleObject3.bin"/><Relationship Id="rId17" Type="http://schemas.openxmlformats.org/officeDocument/2006/relationships/image" Target="../media/image15.jpg"/><Relationship Id="rId25" Type="http://schemas.openxmlformats.org/officeDocument/2006/relationships/image" Target="../media/image18.png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14.jpeg"/><Relationship Id="rId20" Type="http://schemas.openxmlformats.org/officeDocument/2006/relationships/oleObject" Target="../embeddings/oleObject6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jpg"/><Relationship Id="rId11" Type="http://schemas.openxmlformats.org/officeDocument/2006/relationships/image" Target="../media/image5.emf"/><Relationship Id="rId24" Type="http://schemas.openxmlformats.org/officeDocument/2006/relationships/image" Target="../media/image9.emf"/><Relationship Id="rId5" Type="http://schemas.openxmlformats.org/officeDocument/2006/relationships/image" Target="../media/image11.jpeg"/><Relationship Id="rId15" Type="http://schemas.openxmlformats.org/officeDocument/2006/relationships/image" Target="../media/image7.emf"/><Relationship Id="rId23" Type="http://schemas.openxmlformats.org/officeDocument/2006/relationships/oleObject" Target="../embeddings/oleObject7.bin"/><Relationship Id="rId10" Type="http://schemas.openxmlformats.org/officeDocument/2006/relationships/oleObject" Target="../embeddings/oleObject2.bin"/><Relationship Id="rId19" Type="http://schemas.openxmlformats.org/officeDocument/2006/relationships/image" Target="../media/image8.emf"/><Relationship Id="rId4" Type="http://schemas.openxmlformats.org/officeDocument/2006/relationships/image" Target="../media/image10.jpeg"/><Relationship Id="rId9" Type="http://schemas.openxmlformats.org/officeDocument/2006/relationships/image" Target="../media/image4.emf"/><Relationship Id="rId14" Type="http://schemas.openxmlformats.org/officeDocument/2006/relationships/oleObject" Target="../embeddings/oleObject4.bin"/><Relationship Id="rId22" Type="http://schemas.openxmlformats.org/officeDocument/2006/relationships/image" Target="../media/image17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2.bin"/><Relationship Id="rId13" Type="http://schemas.openxmlformats.org/officeDocument/2006/relationships/image" Target="../media/image80.emf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29.emf"/><Relationship Id="rId12" Type="http://schemas.openxmlformats.org/officeDocument/2006/relationships/oleObject" Target="../embeddings/oleObject71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91.bin"/><Relationship Id="rId11" Type="http://schemas.openxmlformats.org/officeDocument/2006/relationships/image" Target="../media/image131.emf"/><Relationship Id="rId5" Type="http://schemas.openxmlformats.org/officeDocument/2006/relationships/image" Target="../media/image128.emf"/><Relationship Id="rId15" Type="http://schemas.openxmlformats.org/officeDocument/2006/relationships/image" Target="../media/image115.emf"/><Relationship Id="rId10" Type="http://schemas.openxmlformats.org/officeDocument/2006/relationships/oleObject" Target="../embeddings/oleObject93.bin"/><Relationship Id="rId4" Type="http://schemas.openxmlformats.org/officeDocument/2006/relationships/oleObject" Target="../embeddings/oleObject90.bin"/><Relationship Id="rId9" Type="http://schemas.openxmlformats.org/officeDocument/2006/relationships/image" Target="../media/image130.emf"/><Relationship Id="rId14" Type="http://schemas.openxmlformats.org/officeDocument/2006/relationships/oleObject" Target="../embeddings/oleObject79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6.bin"/><Relationship Id="rId13" Type="http://schemas.openxmlformats.org/officeDocument/2006/relationships/image" Target="../media/image80.emf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33.emf"/><Relationship Id="rId12" Type="http://schemas.openxmlformats.org/officeDocument/2006/relationships/oleObject" Target="../embeddings/oleObject71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95.bin"/><Relationship Id="rId11" Type="http://schemas.openxmlformats.org/officeDocument/2006/relationships/image" Target="../media/image114.png"/><Relationship Id="rId5" Type="http://schemas.openxmlformats.org/officeDocument/2006/relationships/image" Target="../media/image132.emf"/><Relationship Id="rId15" Type="http://schemas.openxmlformats.org/officeDocument/2006/relationships/image" Target="../media/image115.emf"/><Relationship Id="rId10" Type="http://schemas.openxmlformats.org/officeDocument/2006/relationships/image" Target="../media/image101.png"/><Relationship Id="rId4" Type="http://schemas.openxmlformats.org/officeDocument/2006/relationships/oleObject" Target="../embeddings/oleObject94.bin"/><Relationship Id="rId9" Type="http://schemas.openxmlformats.org/officeDocument/2006/relationships/image" Target="../media/image134.emf"/><Relationship Id="rId14" Type="http://schemas.openxmlformats.org/officeDocument/2006/relationships/oleObject" Target="../embeddings/oleObject79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emf"/><Relationship Id="rId3" Type="http://schemas.openxmlformats.org/officeDocument/2006/relationships/oleObject" Target="../embeddings/oleObject97.bin"/><Relationship Id="rId7" Type="http://schemas.openxmlformats.org/officeDocument/2006/relationships/oleObject" Target="../embeddings/oleObject99.bin"/><Relationship Id="rId12" Type="http://schemas.openxmlformats.org/officeDocument/2006/relationships/image" Target="../media/image15.jp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36.emf"/><Relationship Id="rId11" Type="http://schemas.openxmlformats.org/officeDocument/2006/relationships/image" Target="../media/image96.jpeg"/><Relationship Id="rId5" Type="http://schemas.openxmlformats.org/officeDocument/2006/relationships/oleObject" Target="../embeddings/oleObject98.bin"/><Relationship Id="rId10" Type="http://schemas.openxmlformats.org/officeDocument/2006/relationships/image" Target="../media/image138.emf"/><Relationship Id="rId4" Type="http://schemas.openxmlformats.org/officeDocument/2006/relationships/image" Target="../media/image135.emf"/><Relationship Id="rId9" Type="http://schemas.openxmlformats.org/officeDocument/2006/relationships/oleObject" Target="../embeddings/oleObject100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emf"/><Relationship Id="rId3" Type="http://schemas.openxmlformats.org/officeDocument/2006/relationships/image" Target="../media/image96.jpeg"/><Relationship Id="rId7" Type="http://schemas.openxmlformats.org/officeDocument/2006/relationships/oleObject" Target="../embeddings/oleObject102.bin"/><Relationship Id="rId12" Type="http://schemas.openxmlformats.org/officeDocument/2006/relationships/image" Target="../media/image142.e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39.emf"/><Relationship Id="rId11" Type="http://schemas.openxmlformats.org/officeDocument/2006/relationships/oleObject" Target="../embeddings/oleObject104.bin"/><Relationship Id="rId5" Type="http://schemas.openxmlformats.org/officeDocument/2006/relationships/oleObject" Target="../embeddings/oleObject101.bin"/><Relationship Id="rId10" Type="http://schemas.openxmlformats.org/officeDocument/2006/relationships/image" Target="../media/image141.emf"/><Relationship Id="rId4" Type="http://schemas.openxmlformats.org/officeDocument/2006/relationships/image" Target="../media/image15.jpg"/><Relationship Id="rId9" Type="http://schemas.openxmlformats.org/officeDocument/2006/relationships/oleObject" Target="../embeddings/oleObject103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9.bin"/><Relationship Id="rId13" Type="http://schemas.openxmlformats.org/officeDocument/2006/relationships/image" Target="../media/image138.emf"/><Relationship Id="rId18" Type="http://schemas.openxmlformats.org/officeDocument/2006/relationships/oleObject" Target="../embeddings/oleObject102.bin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43.emf"/><Relationship Id="rId12" Type="http://schemas.openxmlformats.org/officeDocument/2006/relationships/oleObject" Target="../embeddings/oleObject100.bin"/><Relationship Id="rId17" Type="http://schemas.openxmlformats.org/officeDocument/2006/relationships/image" Target="../media/image136.emf"/><Relationship Id="rId2" Type="http://schemas.openxmlformats.org/officeDocument/2006/relationships/slideLayout" Target="../slideLayouts/slideLayout8.xml"/><Relationship Id="rId16" Type="http://schemas.openxmlformats.org/officeDocument/2006/relationships/oleObject" Target="../embeddings/oleObject98.bin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105.bin"/><Relationship Id="rId11" Type="http://schemas.openxmlformats.org/officeDocument/2006/relationships/image" Target="../media/image144.emf"/><Relationship Id="rId5" Type="http://schemas.openxmlformats.org/officeDocument/2006/relationships/image" Target="../media/image135.emf"/><Relationship Id="rId15" Type="http://schemas.openxmlformats.org/officeDocument/2006/relationships/image" Target="../media/image145.emf"/><Relationship Id="rId10" Type="http://schemas.openxmlformats.org/officeDocument/2006/relationships/oleObject" Target="../embeddings/oleObject106.bin"/><Relationship Id="rId19" Type="http://schemas.openxmlformats.org/officeDocument/2006/relationships/image" Target="../media/image140.emf"/><Relationship Id="rId4" Type="http://schemas.openxmlformats.org/officeDocument/2006/relationships/oleObject" Target="../embeddings/oleObject97.bin"/><Relationship Id="rId9" Type="http://schemas.openxmlformats.org/officeDocument/2006/relationships/image" Target="../media/image137.emf"/><Relationship Id="rId14" Type="http://schemas.openxmlformats.org/officeDocument/2006/relationships/oleObject" Target="../embeddings/oleObject107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emf"/><Relationship Id="rId13" Type="http://schemas.openxmlformats.org/officeDocument/2006/relationships/oleObject" Target="../embeddings/oleObject71.bin"/><Relationship Id="rId18" Type="http://schemas.openxmlformats.org/officeDocument/2006/relationships/image" Target="../media/image150.emf"/><Relationship Id="rId26" Type="http://schemas.openxmlformats.org/officeDocument/2006/relationships/image" Target="../media/image137.emf"/><Relationship Id="rId39" Type="http://schemas.microsoft.com/office/2007/relationships/hdphoto" Target="../media/hdphoto2.wdp"/><Relationship Id="rId3" Type="http://schemas.openxmlformats.org/officeDocument/2006/relationships/notesSlide" Target="../notesSlides/notesSlide20.xml"/><Relationship Id="rId21" Type="http://schemas.openxmlformats.org/officeDocument/2006/relationships/oleObject" Target="../embeddings/oleObject81.bin"/><Relationship Id="rId34" Type="http://schemas.openxmlformats.org/officeDocument/2006/relationships/image" Target="../media/image136.emf"/><Relationship Id="rId7" Type="http://schemas.openxmlformats.org/officeDocument/2006/relationships/oleObject" Target="../embeddings/oleObject109.bin"/><Relationship Id="rId12" Type="http://schemas.openxmlformats.org/officeDocument/2006/relationships/image" Target="../media/image149.emf"/><Relationship Id="rId17" Type="http://schemas.openxmlformats.org/officeDocument/2006/relationships/oleObject" Target="../embeddings/oleObject112.bin"/><Relationship Id="rId25" Type="http://schemas.openxmlformats.org/officeDocument/2006/relationships/oleObject" Target="../embeddings/oleObject99.bin"/><Relationship Id="rId33" Type="http://schemas.openxmlformats.org/officeDocument/2006/relationships/oleObject" Target="../embeddings/oleObject98.bin"/><Relationship Id="rId38" Type="http://schemas.openxmlformats.org/officeDocument/2006/relationships/image" Target="../media/image119.png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108.emf"/><Relationship Id="rId20" Type="http://schemas.openxmlformats.org/officeDocument/2006/relationships/image" Target="../media/image115.emf"/><Relationship Id="rId29" Type="http://schemas.openxmlformats.org/officeDocument/2006/relationships/oleObject" Target="../embeddings/oleObject72.bin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46.emf"/><Relationship Id="rId11" Type="http://schemas.openxmlformats.org/officeDocument/2006/relationships/oleObject" Target="../embeddings/oleObject111.bin"/><Relationship Id="rId24" Type="http://schemas.openxmlformats.org/officeDocument/2006/relationships/image" Target="../media/image135.emf"/><Relationship Id="rId32" Type="http://schemas.openxmlformats.org/officeDocument/2006/relationships/image" Target="../media/image116.emf"/><Relationship Id="rId37" Type="http://schemas.openxmlformats.org/officeDocument/2006/relationships/image" Target="../media/image151.emf"/><Relationship Id="rId5" Type="http://schemas.openxmlformats.org/officeDocument/2006/relationships/oleObject" Target="../embeddings/oleObject108.bin"/><Relationship Id="rId15" Type="http://schemas.openxmlformats.org/officeDocument/2006/relationships/oleObject" Target="../embeddings/oleObject73.bin"/><Relationship Id="rId23" Type="http://schemas.openxmlformats.org/officeDocument/2006/relationships/oleObject" Target="../embeddings/oleObject97.bin"/><Relationship Id="rId28" Type="http://schemas.openxmlformats.org/officeDocument/2006/relationships/image" Target="../media/image138.emf"/><Relationship Id="rId36" Type="http://schemas.openxmlformats.org/officeDocument/2006/relationships/oleObject" Target="../embeddings/oleObject113.bin"/><Relationship Id="rId10" Type="http://schemas.openxmlformats.org/officeDocument/2006/relationships/image" Target="../media/image148.emf"/><Relationship Id="rId19" Type="http://schemas.openxmlformats.org/officeDocument/2006/relationships/oleObject" Target="../embeddings/oleObject79.bin"/><Relationship Id="rId31" Type="http://schemas.openxmlformats.org/officeDocument/2006/relationships/oleObject" Target="../embeddings/oleObject80.bin"/><Relationship Id="rId4" Type="http://schemas.openxmlformats.org/officeDocument/2006/relationships/image" Target="../media/image96.jpeg"/><Relationship Id="rId9" Type="http://schemas.openxmlformats.org/officeDocument/2006/relationships/oleObject" Target="../embeddings/oleObject110.bin"/><Relationship Id="rId14" Type="http://schemas.openxmlformats.org/officeDocument/2006/relationships/image" Target="../media/image80.emf"/><Relationship Id="rId22" Type="http://schemas.openxmlformats.org/officeDocument/2006/relationships/image" Target="../media/image117.emf"/><Relationship Id="rId27" Type="http://schemas.openxmlformats.org/officeDocument/2006/relationships/oleObject" Target="../embeddings/oleObject100.bin"/><Relationship Id="rId30" Type="http://schemas.openxmlformats.org/officeDocument/2006/relationships/image" Target="../media/image79.emf"/><Relationship Id="rId35" Type="http://schemas.openxmlformats.org/officeDocument/2006/relationships/image" Target="../media/image152.gi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emf"/><Relationship Id="rId13" Type="http://schemas.openxmlformats.org/officeDocument/2006/relationships/oleObject" Target="../embeddings/oleObject118.bin"/><Relationship Id="rId18" Type="http://schemas.openxmlformats.org/officeDocument/2006/relationships/image" Target="../media/image143.emf"/><Relationship Id="rId26" Type="http://schemas.openxmlformats.org/officeDocument/2006/relationships/image" Target="../media/image160.emf"/><Relationship Id="rId39" Type="http://schemas.openxmlformats.org/officeDocument/2006/relationships/oleObject" Target="../embeddings/oleObject126.bin"/><Relationship Id="rId3" Type="http://schemas.openxmlformats.org/officeDocument/2006/relationships/notesSlide" Target="../notesSlides/notesSlide21.xml"/><Relationship Id="rId21" Type="http://schemas.openxmlformats.org/officeDocument/2006/relationships/oleObject" Target="../embeddings/oleObject107.bin"/><Relationship Id="rId34" Type="http://schemas.openxmlformats.org/officeDocument/2006/relationships/image" Target="../media/image164.emf"/><Relationship Id="rId7" Type="http://schemas.openxmlformats.org/officeDocument/2006/relationships/oleObject" Target="../embeddings/oleObject115.bin"/><Relationship Id="rId12" Type="http://schemas.openxmlformats.org/officeDocument/2006/relationships/image" Target="../media/image156.emf"/><Relationship Id="rId17" Type="http://schemas.openxmlformats.org/officeDocument/2006/relationships/oleObject" Target="../embeddings/oleObject105.bin"/><Relationship Id="rId25" Type="http://schemas.openxmlformats.org/officeDocument/2006/relationships/oleObject" Target="../embeddings/oleObject121.bin"/><Relationship Id="rId33" Type="http://schemas.openxmlformats.org/officeDocument/2006/relationships/oleObject" Target="../embeddings/oleObject125.bin"/><Relationship Id="rId38" Type="http://schemas.openxmlformats.org/officeDocument/2006/relationships/image" Target="../media/image166.png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158.emf"/><Relationship Id="rId20" Type="http://schemas.openxmlformats.org/officeDocument/2006/relationships/image" Target="../media/image144.emf"/><Relationship Id="rId29" Type="http://schemas.openxmlformats.org/officeDocument/2006/relationships/oleObject" Target="../embeddings/oleObject123.bin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53.emf"/><Relationship Id="rId11" Type="http://schemas.openxmlformats.org/officeDocument/2006/relationships/oleObject" Target="../embeddings/oleObject117.bin"/><Relationship Id="rId24" Type="http://schemas.openxmlformats.org/officeDocument/2006/relationships/image" Target="../media/image159.emf"/><Relationship Id="rId32" Type="http://schemas.openxmlformats.org/officeDocument/2006/relationships/image" Target="../media/image163.emf"/><Relationship Id="rId37" Type="http://schemas.openxmlformats.org/officeDocument/2006/relationships/image" Target="../media/image114.png"/><Relationship Id="rId40" Type="http://schemas.openxmlformats.org/officeDocument/2006/relationships/image" Target="../media/image165.emf"/><Relationship Id="rId5" Type="http://schemas.openxmlformats.org/officeDocument/2006/relationships/oleObject" Target="../embeddings/oleObject114.bin"/><Relationship Id="rId15" Type="http://schemas.openxmlformats.org/officeDocument/2006/relationships/oleObject" Target="../embeddings/oleObject119.bin"/><Relationship Id="rId23" Type="http://schemas.openxmlformats.org/officeDocument/2006/relationships/oleObject" Target="../embeddings/oleObject120.bin"/><Relationship Id="rId28" Type="http://schemas.openxmlformats.org/officeDocument/2006/relationships/image" Target="../media/image161.emf"/><Relationship Id="rId36" Type="http://schemas.openxmlformats.org/officeDocument/2006/relationships/image" Target="../media/image101.png"/><Relationship Id="rId10" Type="http://schemas.openxmlformats.org/officeDocument/2006/relationships/image" Target="../media/image155.emf"/><Relationship Id="rId19" Type="http://schemas.openxmlformats.org/officeDocument/2006/relationships/oleObject" Target="../embeddings/oleObject106.bin"/><Relationship Id="rId31" Type="http://schemas.openxmlformats.org/officeDocument/2006/relationships/oleObject" Target="../embeddings/oleObject124.bin"/><Relationship Id="rId4" Type="http://schemas.openxmlformats.org/officeDocument/2006/relationships/image" Target="../media/image96.jpeg"/><Relationship Id="rId9" Type="http://schemas.openxmlformats.org/officeDocument/2006/relationships/oleObject" Target="../embeddings/oleObject116.bin"/><Relationship Id="rId14" Type="http://schemas.openxmlformats.org/officeDocument/2006/relationships/image" Target="../media/image157.emf"/><Relationship Id="rId22" Type="http://schemas.openxmlformats.org/officeDocument/2006/relationships/image" Target="../media/image145.emf"/><Relationship Id="rId27" Type="http://schemas.openxmlformats.org/officeDocument/2006/relationships/oleObject" Target="../embeddings/oleObject122.bin"/><Relationship Id="rId30" Type="http://schemas.openxmlformats.org/officeDocument/2006/relationships/image" Target="../media/image162.emf"/><Relationship Id="rId35" Type="http://schemas.openxmlformats.org/officeDocument/2006/relationships/image" Target="../media/image152.gi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9.bin"/><Relationship Id="rId13" Type="http://schemas.openxmlformats.org/officeDocument/2006/relationships/image" Target="../media/image154.emf"/><Relationship Id="rId18" Type="http://schemas.openxmlformats.org/officeDocument/2006/relationships/oleObject" Target="../embeddings/oleObject134.bin"/><Relationship Id="rId26" Type="http://schemas.openxmlformats.org/officeDocument/2006/relationships/oleObject" Target="../embeddings/oleObject137.bin"/><Relationship Id="rId3" Type="http://schemas.openxmlformats.org/officeDocument/2006/relationships/notesSlide" Target="../notesSlides/notesSlide22.xml"/><Relationship Id="rId21" Type="http://schemas.openxmlformats.org/officeDocument/2006/relationships/image" Target="../media/image158.emf"/><Relationship Id="rId7" Type="http://schemas.openxmlformats.org/officeDocument/2006/relationships/image" Target="../media/image153.emf"/><Relationship Id="rId12" Type="http://schemas.openxmlformats.org/officeDocument/2006/relationships/oleObject" Target="../embeddings/oleObject131.bin"/><Relationship Id="rId17" Type="http://schemas.openxmlformats.org/officeDocument/2006/relationships/image" Target="../media/image149.emf"/><Relationship Id="rId25" Type="http://schemas.openxmlformats.org/officeDocument/2006/relationships/image" Target="../media/image171.emf"/><Relationship Id="rId2" Type="http://schemas.openxmlformats.org/officeDocument/2006/relationships/slideLayout" Target="../slideLayouts/slideLayout8.xml"/><Relationship Id="rId16" Type="http://schemas.openxmlformats.org/officeDocument/2006/relationships/oleObject" Target="../embeddings/oleObject133.bin"/><Relationship Id="rId20" Type="http://schemas.openxmlformats.org/officeDocument/2006/relationships/oleObject" Target="../embeddings/oleObject119.bin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128.bin"/><Relationship Id="rId11" Type="http://schemas.openxmlformats.org/officeDocument/2006/relationships/image" Target="../media/image168.emf"/><Relationship Id="rId24" Type="http://schemas.openxmlformats.org/officeDocument/2006/relationships/oleObject" Target="../embeddings/oleObject136.bin"/><Relationship Id="rId5" Type="http://schemas.openxmlformats.org/officeDocument/2006/relationships/image" Target="../media/image167.emf"/><Relationship Id="rId15" Type="http://schemas.openxmlformats.org/officeDocument/2006/relationships/image" Target="../media/image169.emf"/><Relationship Id="rId23" Type="http://schemas.openxmlformats.org/officeDocument/2006/relationships/image" Target="../media/image170.emf"/><Relationship Id="rId10" Type="http://schemas.openxmlformats.org/officeDocument/2006/relationships/oleObject" Target="../embeddings/oleObject130.bin"/><Relationship Id="rId19" Type="http://schemas.openxmlformats.org/officeDocument/2006/relationships/image" Target="../media/image159.emf"/><Relationship Id="rId4" Type="http://schemas.openxmlformats.org/officeDocument/2006/relationships/oleObject" Target="../embeddings/oleObject127.bin"/><Relationship Id="rId9" Type="http://schemas.openxmlformats.org/officeDocument/2006/relationships/image" Target="../media/image144.emf"/><Relationship Id="rId14" Type="http://schemas.openxmlformats.org/officeDocument/2006/relationships/oleObject" Target="../embeddings/oleObject132.bin"/><Relationship Id="rId22" Type="http://schemas.openxmlformats.org/officeDocument/2006/relationships/oleObject" Target="../embeddings/oleObject135.bin"/><Relationship Id="rId27" Type="http://schemas.openxmlformats.org/officeDocument/2006/relationships/image" Target="../media/image172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jpeg"/><Relationship Id="rId3" Type="http://schemas.openxmlformats.org/officeDocument/2006/relationships/image" Target="../media/image173.jpeg"/><Relationship Id="rId7" Type="http://schemas.openxmlformats.org/officeDocument/2006/relationships/image" Target="../media/image17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6.jpeg"/><Relationship Id="rId5" Type="http://schemas.openxmlformats.org/officeDocument/2006/relationships/image" Target="../media/image175.jpg"/><Relationship Id="rId4" Type="http://schemas.openxmlformats.org/officeDocument/2006/relationships/image" Target="../media/image174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9.bin"/><Relationship Id="rId3" Type="http://schemas.openxmlformats.org/officeDocument/2006/relationships/image" Target="../media/image182.jpeg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81.emf"/><Relationship Id="rId5" Type="http://schemas.openxmlformats.org/officeDocument/2006/relationships/image" Target="../media/image179.emf"/><Relationship Id="rId10" Type="http://schemas.openxmlformats.org/officeDocument/2006/relationships/oleObject" Target="../embeddings/oleObject140.bin"/><Relationship Id="rId4" Type="http://schemas.openxmlformats.org/officeDocument/2006/relationships/oleObject" Target="../embeddings/oleObject138.bin"/><Relationship Id="rId9" Type="http://schemas.openxmlformats.org/officeDocument/2006/relationships/image" Target="../media/image18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oleObject" Target="../embeddings/oleObject10.bin"/><Relationship Id="rId18" Type="http://schemas.openxmlformats.org/officeDocument/2006/relationships/oleObject" Target="../embeddings/oleObject12.bin"/><Relationship Id="rId26" Type="http://schemas.openxmlformats.org/officeDocument/2006/relationships/image" Target="../media/image33.jpeg"/><Relationship Id="rId3" Type="http://schemas.openxmlformats.org/officeDocument/2006/relationships/notesSlide" Target="../notesSlides/notesSlide3.xml"/><Relationship Id="rId21" Type="http://schemas.openxmlformats.org/officeDocument/2006/relationships/image" Target="../media/image24.emf"/><Relationship Id="rId7" Type="http://schemas.openxmlformats.org/officeDocument/2006/relationships/image" Target="../media/image30.jpg"/><Relationship Id="rId12" Type="http://schemas.openxmlformats.org/officeDocument/2006/relationships/image" Target="../media/image20.emf"/><Relationship Id="rId17" Type="http://schemas.openxmlformats.org/officeDocument/2006/relationships/image" Target="../media/image22.emf"/><Relationship Id="rId25" Type="http://schemas.openxmlformats.org/officeDocument/2006/relationships/image" Target="../media/image26.emf"/><Relationship Id="rId2" Type="http://schemas.openxmlformats.org/officeDocument/2006/relationships/slideLayout" Target="../slideLayouts/slideLayout8.xml"/><Relationship Id="rId16" Type="http://schemas.openxmlformats.org/officeDocument/2006/relationships/oleObject" Target="../embeddings/oleObject11.bin"/><Relationship Id="rId20" Type="http://schemas.openxmlformats.org/officeDocument/2006/relationships/oleObject" Target="../embeddings/oleObject13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29.jpeg"/><Relationship Id="rId11" Type="http://schemas.openxmlformats.org/officeDocument/2006/relationships/oleObject" Target="../embeddings/oleObject9.bin"/><Relationship Id="rId24" Type="http://schemas.openxmlformats.org/officeDocument/2006/relationships/oleObject" Target="../embeddings/oleObject15.bin"/><Relationship Id="rId5" Type="http://schemas.openxmlformats.org/officeDocument/2006/relationships/image" Target="../media/image28.jpg"/><Relationship Id="rId15" Type="http://schemas.openxmlformats.org/officeDocument/2006/relationships/image" Target="../media/image32.jpeg"/><Relationship Id="rId23" Type="http://schemas.openxmlformats.org/officeDocument/2006/relationships/image" Target="../media/image25.emf"/><Relationship Id="rId10" Type="http://schemas.openxmlformats.org/officeDocument/2006/relationships/image" Target="../media/image31.jpg"/><Relationship Id="rId19" Type="http://schemas.openxmlformats.org/officeDocument/2006/relationships/image" Target="../media/image23.emf"/><Relationship Id="rId4" Type="http://schemas.openxmlformats.org/officeDocument/2006/relationships/image" Target="../media/image27.jpeg"/><Relationship Id="rId9" Type="http://schemas.openxmlformats.org/officeDocument/2006/relationships/image" Target="../media/image19.emf"/><Relationship Id="rId14" Type="http://schemas.openxmlformats.org/officeDocument/2006/relationships/image" Target="../media/image21.emf"/><Relationship Id="rId22" Type="http://schemas.openxmlformats.org/officeDocument/2006/relationships/oleObject" Target="../embeddings/oleObject14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13" Type="http://schemas.openxmlformats.org/officeDocument/2006/relationships/image" Target="../media/image38.emf"/><Relationship Id="rId18" Type="http://schemas.openxmlformats.org/officeDocument/2006/relationships/oleObject" Target="../embeddings/oleObject23.bin"/><Relationship Id="rId26" Type="http://schemas.openxmlformats.org/officeDocument/2006/relationships/oleObject" Target="../embeddings/oleObject28.bin"/><Relationship Id="rId3" Type="http://schemas.openxmlformats.org/officeDocument/2006/relationships/notesSlide" Target="../notesSlides/notesSlide4.xml"/><Relationship Id="rId21" Type="http://schemas.openxmlformats.org/officeDocument/2006/relationships/oleObject" Target="../embeddings/oleObject25.bin"/><Relationship Id="rId7" Type="http://schemas.openxmlformats.org/officeDocument/2006/relationships/image" Target="../media/image35.emf"/><Relationship Id="rId12" Type="http://schemas.openxmlformats.org/officeDocument/2006/relationships/oleObject" Target="../embeddings/oleObject20.bin"/><Relationship Id="rId17" Type="http://schemas.openxmlformats.org/officeDocument/2006/relationships/image" Target="../media/image40.emf"/><Relationship Id="rId25" Type="http://schemas.openxmlformats.org/officeDocument/2006/relationships/oleObject" Target="../embeddings/oleObject27.bin"/><Relationship Id="rId33" Type="http://schemas.openxmlformats.org/officeDocument/2006/relationships/image" Target="../media/image47.emf"/><Relationship Id="rId2" Type="http://schemas.openxmlformats.org/officeDocument/2006/relationships/slideLayout" Target="../slideLayouts/slideLayout8.xml"/><Relationship Id="rId16" Type="http://schemas.openxmlformats.org/officeDocument/2006/relationships/oleObject" Target="../embeddings/oleObject22.bin"/><Relationship Id="rId20" Type="http://schemas.openxmlformats.org/officeDocument/2006/relationships/oleObject" Target="../embeddings/oleObject24.bin"/><Relationship Id="rId29" Type="http://schemas.openxmlformats.org/officeDocument/2006/relationships/image" Target="../media/image45.emf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37.emf"/><Relationship Id="rId24" Type="http://schemas.openxmlformats.org/officeDocument/2006/relationships/image" Target="../media/image43.emf"/><Relationship Id="rId32" Type="http://schemas.openxmlformats.org/officeDocument/2006/relationships/oleObject" Target="../embeddings/oleObject31.bin"/><Relationship Id="rId5" Type="http://schemas.openxmlformats.org/officeDocument/2006/relationships/image" Target="../media/image34.emf"/><Relationship Id="rId15" Type="http://schemas.openxmlformats.org/officeDocument/2006/relationships/image" Target="../media/image39.emf"/><Relationship Id="rId23" Type="http://schemas.openxmlformats.org/officeDocument/2006/relationships/oleObject" Target="../embeddings/oleObject26.bin"/><Relationship Id="rId28" Type="http://schemas.openxmlformats.org/officeDocument/2006/relationships/oleObject" Target="../embeddings/oleObject29.bin"/><Relationship Id="rId10" Type="http://schemas.openxmlformats.org/officeDocument/2006/relationships/oleObject" Target="../embeddings/oleObject19.bin"/><Relationship Id="rId19" Type="http://schemas.openxmlformats.org/officeDocument/2006/relationships/image" Target="../media/image41.emf"/><Relationship Id="rId31" Type="http://schemas.openxmlformats.org/officeDocument/2006/relationships/image" Target="../media/image46.emf"/><Relationship Id="rId4" Type="http://schemas.openxmlformats.org/officeDocument/2006/relationships/oleObject" Target="../embeddings/oleObject16.bin"/><Relationship Id="rId9" Type="http://schemas.openxmlformats.org/officeDocument/2006/relationships/image" Target="../media/image36.emf"/><Relationship Id="rId14" Type="http://schemas.openxmlformats.org/officeDocument/2006/relationships/oleObject" Target="../embeddings/oleObject21.bin"/><Relationship Id="rId22" Type="http://schemas.openxmlformats.org/officeDocument/2006/relationships/image" Target="../media/image42.emf"/><Relationship Id="rId27" Type="http://schemas.openxmlformats.org/officeDocument/2006/relationships/image" Target="../media/image44.emf"/><Relationship Id="rId30" Type="http://schemas.openxmlformats.org/officeDocument/2006/relationships/oleObject" Target="../embeddings/oleObject30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13" Type="http://schemas.openxmlformats.org/officeDocument/2006/relationships/image" Target="../media/image50.emf"/><Relationship Id="rId18" Type="http://schemas.openxmlformats.org/officeDocument/2006/relationships/image" Target="../media/image58.jpg"/><Relationship Id="rId3" Type="http://schemas.openxmlformats.org/officeDocument/2006/relationships/notesSlide" Target="../notesSlides/notesSlide5.xml"/><Relationship Id="rId21" Type="http://schemas.microsoft.com/office/2007/relationships/hdphoto" Target="../media/hdphoto1.wdp"/><Relationship Id="rId7" Type="http://schemas.openxmlformats.org/officeDocument/2006/relationships/image" Target="../media/image53.jpeg"/><Relationship Id="rId12" Type="http://schemas.openxmlformats.org/officeDocument/2006/relationships/oleObject" Target="../embeddings/oleObject34.bin"/><Relationship Id="rId17" Type="http://schemas.openxmlformats.org/officeDocument/2006/relationships/image" Target="../media/image57.jpg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56.jpeg"/><Relationship Id="rId20" Type="http://schemas.openxmlformats.org/officeDocument/2006/relationships/image" Target="../media/image60.png"/><Relationship Id="rId1" Type="http://schemas.openxmlformats.org/officeDocument/2006/relationships/vmlDrawing" Target="../drawings/vmlDrawing4.vml"/><Relationship Id="rId6" Type="http://schemas.openxmlformats.org/officeDocument/2006/relationships/image" Target="../media/image48.emf"/><Relationship Id="rId11" Type="http://schemas.openxmlformats.org/officeDocument/2006/relationships/image" Target="../media/image49.emf"/><Relationship Id="rId24" Type="http://schemas.openxmlformats.org/officeDocument/2006/relationships/image" Target="../media/image63.jpg"/><Relationship Id="rId5" Type="http://schemas.openxmlformats.org/officeDocument/2006/relationships/oleObject" Target="../embeddings/oleObject32.bin"/><Relationship Id="rId15" Type="http://schemas.openxmlformats.org/officeDocument/2006/relationships/image" Target="../media/image51.emf"/><Relationship Id="rId23" Type="http://schemas.openxmlformats.org/officeDocument/2006/relationships/image" Target="../media/image62.jpg"/><Relationship Id="rId10" Type="http://schemas.openxmlformats.org/officeDocument/2006/relationships/oleObject" Target="../embeddings/oleObject33.bin"/><Relationship Id="rId19" Type="http://schemas.openxmlformats.org/officeDocument/2006/relationships/image" Target="../media/image59.png"/><Relationship Id="rId4" Type="http://schemas.openxmlformats.org/officeDocument/2006/relationships/image" Target="../media/image52.jpg"/><Relationship Id="rId9" Type="http://schemas.openxmlformats.org/officeDocument/2006/relationships/image" Target="../media/image55.jpg"/><Relationship Id="rId14" Type="http://schemas.openxmlformats.org/officeDocument/2006/relationships/oleObject" Target="../embeddings/oleObject35.bin"/><Relationship Id="rId22" Type="http://schemas.openxmlformats.org/officeDocument/2006/relationships/image" Target="../media/image6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13" Type="http://schemas.openxmlformats.org/officeDocument/2006/relationships/image" Target="../media/image71.jpg"/><Relationship Id="rId18" Type="http://schemas.openxmlformats.org/officeDocument/2006/relationships/image" Target="../media/image69.emf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37.bin"/><Relationship Id="rId12" Type="http://schemas.openxmlformats.org/officeDocument/2006/relationships/image" Target="../media/image67.emf"/><Relationship Id="rId17" Type="http://schemas.openxmlformats.org/officeDocument/2006/relationships/oleObject" Target="../embeddings/oleObject41.bin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72.jpg"/><Relationship Id="rId1" Type="http://schemas.openxmlformats.org/officeDocument/2006/relationships/vmlDrawing" Target="../drawings/vmlDrawing5.vml"/><Relationship Id="rId6" Type="http://schemas.openxmlformats.org/officeDocument/2006/relationships/image" Target="../media/image64.emf"/><Relationship Id="rId11" Type="http://schemas.openxmlformats.org/officeDocument/2006/relationships/oleObject" Target="../embeddings/oleObject39.bin"/><Relationship Id="rId5" Type="http://schemas.openxmlformats.org/officeDocument/2006/relationships/oleObject" Target="../embeddings/oleObject36.bin"/><Relationship Id="rId15" Type="http://schemas.openxmlformats.org/officeDocument/2006/relationships/image" Target="../media/image68.emf"/><Relationship Id="rId10" Type="http://schemas.openxmlformats.org/officeDocument/2006/relationships/image" Target="../media/image66.emf"/><Relationship Id="rId4" Type="http://schemas.openxmlformats.org/officeDocument/2006/relationships/image" Target="../media/image70.jpeg"/><Relationship Id="rId9" Type="http://schemas.openxmlformats.org/officeDocument/2006/relationships/oleObject" Target="../embeddings/oleObject38.bin"/><Relationship Id="rId14" Type="http://schemas.openxmlformats.org/officeDocument/2006/relationships/oleObject" Target="../embeddings/oleObject40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13" Type="http://schemas.openxmlformats.org/officeDocument/2006/relationships/oleObject" Target="../embeddings/oleObject43.bin"/><Relationship Id="rId18" Type="http://schemas.openxmlformats.org/officeDocument/2006/relationships/image" Target="../media/image76.emf"/><Relationship Id="rId3" Type="http://schemas.openxmlformats.org/officeDocument/2006/relationships/oleObject" Target="../embeddings/oleObject33.bin"/><Relationship Id="rId21" Type="http://schemas.openxmlformats.org/officeDocument/2006/relationships/oleObject" Target="../embeddings/oleObject47.bin"/><Relationship Id="rId7" Type="http://schemas.openxmlformats.org/officeDocument/2006/relationships/oleObject" Target="../embeddings/oleObject35.bin"/><Relationship Id="rId12" Type="http://schemas.openxmlformats.org/officeDocument/2006/relationships/image" Target="../media/image73.emf"/><Relationship Id="rId17" Type="http://schemas.openxmlformats.org/officeDocument/2006/relationships/oleObject" Target="../embeddings/oleObject45.bin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75.emf"/><Relationship Id="rId20" Type="http://schemas.openxmlformats.org/officeDocument/2006/relationships/image" Target="../media/image77.e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48.emf"/><Relationship Id="rId11" Type="http://schemas.openxmlformats.org/officeDocument/2006/relationships/oleObject" Target="../embeddings/oleObject42.bin"/><Relationship Id="rId5" Type="http://schemas.openxmlformats.org/officeDocument/2006/relationships/oleObject" Target="../embeddings/oleObject32.bin"/><Relationship Id="rId15" Type="http://schemas.openxmlformats.org/officeDocument/2006/relationships/oleObject" Target="../embeddings/oleObject44.bin"/><Relationship Id="rId10" Type="http://schemas.openxmlformats.org/officeDocument/2006/relationships/image" Target="../media/image50.emf"/><Relationship Id="rId19" Type="http://schemas.openxmlformats.org/officeDocument/2006/relationships/oleObject" Target="../embeddings/oleObject46.bin"/><Relationship Id="rId4" Type="http://schemas.openxmlformats.org/officeDocument/2006/relationships/image" Target="../media/image49.emf"/><Relationship Id="rId9" Type="http://schemas.openxmlformats.org/officeDocument/2006/relationships/oleObject" Target="../embeddings/oleObject34.bin"/><Relationship Id="rId14" Type="http://schemas.openxmlformats.org/officeDocument/2006/relationships/image" Target="../media/image74.emf"/><Relationship Id="rId22" Type="http://schemas.openxmlformats.org/officeDocument/2006/relationships/image" Target="../media/image78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oleObject" Target="../embeddings/oleObject48.bin"/><Relationship Id="rId3" Type="http://schemas.openxmlformats.org/officeDocument/2006/relationships/notesSlide" Target="../notesSlides/notesSlide7.xml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84.png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80.emf"/><Relationship Id="rId1" Type="http://schemas.openxmlformats.org/officeDocument/2006/relationships/vmlDrawing" Target="../drawings/vmlDrawing7.v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83.gif"/><Relationship Id="rId5" Type="http://schemas.openxmlformats.org/officeDocument/2006/relationships/diagramData" Target="../diagrams/data1.xml"/><Relationship Id="rId15" Type="http://schemas.openxmlformats.org/officeDocument/2006/relationships/oleObject" Target="../embeddings/oleObject49.bin"/><Relationship Id="rId10" Type="http://schemas.openxmlformats.org/officeDocument/2006/relationships/image" Target="../media/image82.GIF"/><Relationship Id="rId4" Type="http://schemas.openxmlformats.org/officeDocument/2006/relationships/image" Target="../media/image81.png"/><Relationship Id="rId9" Type="http://schemas.microsoft.com/office/2007/relationships/diagramDrawing" Target="../diagrams/drawing1.xml"/><Relationship Id="rId14" Type="http://schemas.openxmlformats.org/officeDocument/2006/relationships/image" Target="../media/image7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>
          <a:xfrm>
            <a:off x="345200" y="1955800"/>
            <a:ext cx="8568000" cy="1422400"/>
          </a:xfrm>
        </p:spPr>
        <p:txBody>
          <a:bodyPr>
            <a:normAutofit/>
          </a:bodyPr>
          <a:lstStyle/>
          <a:p>
            <a:pPr algn="ctr"/>
            <a:r>
              <a:rPr lang="en-US" sz="3500" dirty="0" smtClean="0">
                <a:latin typeface="Calibri" panose="020F0502020204030204" pitchFamily="34" charset="0"/>
              </a:rPr>
              <a:t>Structure Odour Relationship Study of Acyclic Monoterpene Alcohols, their Acetates and Synthesized Oxygenated Derivatives</a:t>
            </a:r>
            <a:endParaRPr lang="de-DE" sz="3500" dirty="0">
              <a:latin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76160" y="4145009"/>
            <a:ext cx="5598400" cy="2231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A Doctoral Thesis</a:t>
            </a:r>
          </a:p>
          <a:p>
            <a:pPr algn="ctr"/>
            <a:r>
              <a:rPr lang="de-DE" sz="2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by</a:t>
            </a:r>
          </a:p>
          <a:p>
            <a:pPr algn="ctr"/>
            <a:r>
              <a:rPr lang="de-DE" sz="25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Shaimaa Awadain Elsharif</a:t>
            </a:r>
          </a:p>
          <a:p>
            <a:pPr algn="ctr"/>
            <a:r>
              <a:rPr lang="de-DE" dirty="0" smtClean="0">
                <a:solidFill>
                  <a:schemeClr val="bg1"/>
                </a:solidFill>
                <a:latin typeface="Calibri" panose="020F0502020204030204" pitchFamily="34" charset="0"/>
              </a:rPr>
              <a:t>MSc of Pharmaceutical Chemistry</a:t>
            </a:r>
          </a:p>
          <a:p>
            <a:pPr algn="ctr"/>
            <a:endParaRPr lang="de-DE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/>
            <a:endParaRPr lang="de-DE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/>
            <a:r>
              <a:rPr lang="de-DE" sz="2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November, 2017</a:t>
            </a:r>
            <a:endParaRPr lang="de-DE" sz="20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344272" y="0"/>
            <a:ext cx="2903528" cy="639638"/>
          </a:xfrm>
        </p:spPr>
        <p:txBody>
          <a:bodyPr/>
          <a:lstStyle/>
          <a:p>
            <a:r>
              <a:rPr lang="en-US" sz="2800" dirty="0" smtClean="0">
                <a:latin typeface="Calibri" panose="020F0502020204030204" pitchFamily="34" charset="0"/>
              </a:rPr>
              <a:t>Experimental</a:t>
            </a:r>
            <a:endParaRPr lang="en-CA" sz="2800" dirty="0">
              <a:latin typeface="Calibri" panose="020F0502020204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 smtClean="0">
                <a:latin typeface="Calibri" panose="020F0502020204030204" pitchFamily="34" charset="0"/>
              </a:rPr>
              <a:t>Elsharif I Promotionsvortrag I 30.11.17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759437E-DD65-47AE-A718-65B9481C0A9E}" type="slidenum">
              <a:rPr lang="de-DE" smtClean="0">
                <a:latin typeface="Calibri" panose="020F0502020204030204" pitchFamily="34" charset="0"/>
              </a:rPr>
              <a:pPr/>
              <a:t>10</a:t>
            </a:fld>
            <a:r>
              <a:rPr lang="de-DE" dirty="0"/>
              <a:t>/29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7591" y="4453265"/>
            <a:ext cx="2413177" cy="52322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CA" sz="1400" b="0" dirty="0">
                <a:solidFill>
                  <a:srgbClr val="002060"/>
                </a:solidFill>
                <a:latin typeface="Calibri" panose="020F0502020204030204" pitchFamily="34" charset="0"/>
              </a:rPr>
              <a:t>R3=H--</a:t>
            </a:r>
            <a:r>
              <a:rPr lang="en-CA" sz="1400" b="0" dirty="0" err="1">
                <a:solidFill>
                  <a:srgbClr val="002060"/>
                </a:solidFill>
                <a:latin typeface="Calibri" panose="020F0502020204030204" pitchFamily="34" charset="0"/>
              </a:rPr>
              <a:t>Citronellol</a:t>
            </a:r>
            <a:endParaRPr lang="en-CA" sz="1400" b="0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r>
              <a:rPr lang="en-CA" sz="1400" b="0" dirty="0" smtClean="0">
                <a:solidFill>
                  <a:srgbClr val="002060"/>
                </a:solidFill>
                <a:latin typeface="Calibri" panose="020F0502020204030204" pitchFamily="34" charset="0"/>
              </a:rPr>
              <a:t>R3=Ac-Citronellyl acetate</a:t>
            </a:r>
            <a:endParaRPr lang="en-CA" sz="1400" b="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4272" y="2868969"/>
            <a:ext cx="1939293" cy="116955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CA" sz="1400" b="0" dirty="0">
                <a:solidFill>
                  <a:srgbClr val="002060"/>
                </a:solidFill>
                <a:latin typeface="Calibri" panose="020F0502020204030204" pitchFamily="34" charset="0"/>
              </a:rPr>
              <a:t>R2= H---(E)-</a:t>
            </a:r>
            <a:r>
              <a:rPr lang="en-CA" sz="1400" b="0" dirty="0" smtClean="0">
                <a:solidFill>
                  <a:srgbClr val="002060"/>
                </a:solidFill>
                <a:latin typeface="Calibri" panose="020F0502020204030204" pitchFamily="34" charset="0"/>
              </a:rPr>
              <a:t>Geraniol</a:t>
            </a:r>
          </a:p>
          <a:p>
            <a:r>
              <a:rPr lang="en-CA" sz="1400" b="0" dirty="0" smtClean="0">
                <a:solidFill>
                  <a:srgbClr val="002060"/>
                </a:solidFill>
                <a:latin typeface="Calibri" panose="020F0502020204030204" pitchFamily="34" charset="0"/>
              </a:rPr>
              <a:t>              \(</a:t>
            </a:r>
            <a:r>
              <a:rPr lang="en-CA" sz="1400" b="0" dirty="0">
                <a:solidFill>
                  <a:srgbClr val="002060"/>
                </a:solidFill>
                <a:latin typeface="Calibri" panose="020F0502020204030204" pitchFamily="34" charset="0"/>
              </a:rPr>
              <a:t>Z)- Nerol</a:t>
            </a:r>
          </a:p>
          <a:p>
            <a:r>
              <a:rPr lang="en-CA" sz="1400" b="0" dirty="0">
                <a:solidFill>
                  <a:srgbClr val="002060"/>
                </a:solidFill>
                <a:latin typeface="Calibri" panose="020F0502020204030204" pitchFamily="34" charset="0"/>
              </a:rPr>
              <a:t>R2=Ac--(E)-Geranyl\</a:t>
            </a:r>
          </a:p>
          <a:p>
            <a:r>
              <a:rPr lang="en-CA" sz="1400" b="0" dirty="0">
                <a:solidFill>
                  <a:srgbClr val="002060"/>
                </a:solidFill>
                <a:latin typeface="Calibri" panose="020F0502020204030204" pitchFamily="34" charset="0"/>
              </a:rPr>
              <a:t>              (Z)-Neryl </a:t>
            </a:r>
          </a:p>
          <a:p>
            <a:r>
              <a:rPr lang="en-CA" sz="1400" b="0" dirty="0">
                <a:solidFill>
                  <a:srgbClr val="002060"/>
                </a:solidFill>
                <a:latin typeface="Calibri" panose="020F0502020204030204" pitchFamily="34" charset="0"/>
              </a:rPr>
              <a:t>                 acetate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4865230"/>
              </p:ext>
            </p:extLst>
          </p:nvPr>
        </p:nvGraphicFramePr>
        <p:xfrm>
          <a:off x="3739146" y="2097351"/>
          <a:ext cx="850900" cy="165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80" name="CS ChemDraw Drawing" r:id="rId4" imgW="851557" imgH="1656436" progId="ChemDraw.Document.6.0">
                  <p:embed/>
                </p:oleObj>
              </mc:Choice>
              <mc:Fallback>
                <p:oleObj name="CS ChemDraw Drawing" r:id="rId4" imgW="851557" imgH="1656436" progId="ChemDraw.Document.6.0">
                  <p:embed/>
                  <p:pic>
                    <p:nvPicPr>
                      <p:cNvPr id="65" name="Object 6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39146" y="2097351"/>
                        <a:ext cx="850900" cy="1655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Arrow Connector 9"/>
          <p:cNvCxnSpPr/>
          <p:nvPr/>
        </p:nvCxnSpPr>
        <p:spPr>
          <a:xfrm rot="19657476">
            <a:off x="4353921" y="1948638"/>
            <a:ext cx="13681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9657476">
            <a:off x="4261939" y="1645217"/>
            <a:ext cx="140897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rgbClr val="002060"/>
                </a:solidFill>
                <a:latin typeface="Calibri" panose="020F0502020204030204" pitchFamily="34" charset="0"/>
              </a:rPr>
              <a:t>SeO</a:t>
            </a:r>
            <a:r>
              <a:rPr lang="en-CA" sz="1400" baseline="-25000" dirty="0">
                <a:solidFill>
                  <a:srgbClr val="002060"/>
                </a:solidFill>
                <a:latin typeface="Calibri" panose="020F0502020204030204" pitchFamily="34" charset="0"/>
              </a:rPr>
              <a:t>2</a:t>
            </a:r>
            <a:r>
              <a:rPr lang="en-CA" sz="1400" dirty="0">
                <a:solidFill>
                  <a:srgbClr val="002060"/>
                </a:solidFill>
                <a:latin typeface="Calibri" panose="020F0502020204030204" pitchFamily="34" charset="0"/>
              </a:rPr>
              <a:t>/ </a:t>
            </a:r>
            <a:r>
              <a:rPr lang="en-CA" sz="1400" dirty="0" err="1" smtClean="0">
                <a:solidFill>
                  <a:srgbClr val="002060"/>
                </a:solidFill>
                <a:latin typeface="Calibri" panose="020F0502020204030204" pitchFamily="34" charset="0"/>
              </a:rPr>
              <a:t>Dioxane</a:t>
            </a:r>
            <a:r>
              <a:rPr lang="en-CA" sz="1400" dirty="0">
                <a:solidFill>
                  <a:srgbClr val="002060"/>
                </a:solidFill>
                <a:latin typeface="Calibri" panose="020F0502020204030204" pitchFamily="34" charset="0"/>
              </a:rPr>
              <a:t> </a:t>
            </a:r>
            <a:r>
              <a:rPr lang="en-CA" sz="1400" baseline="300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[8]</a:t>
            </a:r>
            <a:endParaRPr lang="en-CA" sz="14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3748116"/>
              </p:ext>
            </p:extLst>
          </p:nvPr>
        </p:nvGraphicFramePr>
        <p:xfrm>
          <a:off x="5840725" y="1228706"/>
          <a:ext cx="1077913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81" name="CS ChemDraw Drawing" r:id="rId6" imgW="1077233" imgH="1439723" progId="ChemDraw.Document.6.0">
                  <p:embed/>
                </p:oleObj>
              </mc:Choice>
              <mc:Fallback>
                <p:oleObj name="CS ChemDraw Drawing" r:id="rId6" imgW="1077233" imgH="1439723" progId="ChemDraw.Document.6.0">
                  <p:embed/>
                  <p:pic>
                    <p:nvPicPr>
                      <p:cNvPr id="68" name="Object 6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40725" y="1228706"/>
                        <a:ext cx="1077913" cy="1439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 rot="2118808">
            <a:off x="6332789" y="1594098"/>
            <a:ext cx="18950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>
                <a:solidFill>
                  <a:srgbClr val="002060"/>
                </a:solidFill>
                <a:latin typeface="Calibri" panose="020F0502020204030204" pitchFamily="34" charset="0"/>
              </a:rPr>
              <a:t>NaBH</a:t>
            </a:r>
            <a:r>
              <a:rPr lang="en-CA" sz="1400" baseline="-25000" dirty="0">
                <a:solidFill>
                  <a:srgbClr val="002060"/>
                </a:solidFill>
                <a:latin typeface="Calibri" panose="020F0502020204030204" pitchFamily="34" charset="0"/>
              </a:rPr>
              <a:t>4</a:t>
            </a:r>
            <a:r>
              <a:rPr lang="en-CA" sz="1400" dirty="0">
                <a:solidFill>
                  <a:srgbClr val="002060"/>
                </a:solidFill>
                <a:latin typeface="Calibri" panose="020F0502020204030204" pitchFamily="34" charset="0"/>
              </a:rPr>
              <a:t>/dry </a:t>
            </a:r>
            <a:r>
              <a:rPr lang="en-CA" sz="1400" dirty="0" err="1" smtClean="0">
                <a:solidFill>
                  <a:srgbClr val="002060"/>
                </a:solidFill>
                <a:latin typeface="Calibri" panose="020F0502020204030204" pitchFamily="34" charset="0"/>
              </a:rPr>
              <a:t>MeOH</a:t>
            </a:r>
            <a:r>
              <a:rPr lang="en-CA" sz="14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 </a:t>
            </a:r>
            <a:r>
              <a:rPr lang="en-CA" sz="1400" baseline="300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[9]</a:t>
            </a:r>
            <a:r>
              <a:rPr lang="en-CA" sz="14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 </a:t>
            </a:r>
            <a:endParaRPr lang="en-CA" sz="14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600228" y="1449342"/>
            <a:ext cx="1046577" cy="807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8305300"/>
              </p:ext>
            </p:extLst>
          </p:nvPr>
        </p:nvGraphicFramePr>
        <p:xfrm>
          <a:off x="7716306" y="2313250"/>
          <a:ext cx="1181100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82" name="CS ChemDraw Drawing" r:id="rId8" imgW="1180425" imgH="1439723" progId="ChemDraw.Document.6.0">
                  <p:embed/>
                </p:oleObj>
              </mc:Choice>
              <mc:Fallback>
                <p:oleObj name="CS ChemDraw Drawing" r:id="rId8" imgW="1180425" imgH="1439723" progId="ChemDraw.Document.6.0">
                  <p:embed/>
                  <p:pic>
                    <p:nvPicPr>
                      <p:cNvPr id="71" name="Object 7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716306" y="2313250"/>
                        <a:ext cx="1181100" cy="1439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5355822" y="3079879"/>
            <a:ext cx="8130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NaClO</a:t>
            </a:r>
            <a:r>
              <a:rPr lang="en-CA" sz="1400" baseline="-250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2</a:t>
            </a:r>
            <a:r>
              <a:rPr lang="en-CA" sz="14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 /</a:t>
            </a:r>
            <a:endParaRPr lang="en-CA" sz="14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244568" y="3322758"/>
            <a:ext cx="10388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>
                <a:solidFill>
                  <a:srgbClr val="002060"/>
                </a:solidFill>
                <a:latin typeface="Calibri" panose="020F0502020204030204" pitchFamily="34" charset="0"/>
              </a:rPr>
              <a:t>NaH</a:t>
            </a:r>
            <a:r>
              <a:rPr lang="en-CA" sz="1400" baseline="-25000" dirty="0">
                <a:solidFill>
                  <a:srgbClr val="002060"/>
                </a:solidFill>
                <a:latin typeface="Calibri" panose="020F0502020204030204" pitchFamily="34" charset="0"/>
              </a:rPr>
              <a:t>2</a:t>
            </a:r>
            <a:r>
              <a:rPr lang="en-CA" sz="1400" dirty="0">
                <a:solidFill>
                  <a:srgbClr val="002060"/>
                </a:solidFill>
                <a:latin typeface="Calibri" panose="020F0502020204030204" pitchFamily="34" charset="0"/>
              </a:rPr>
              <a:t>PO</a:t>
            </a:r>
            <a:r>
              <a:rPr lang="en-CA" sz="1400" baseline="-25000" dirty="0">
                <a:solidFill>
                  <a:srgbClr val="002060"/>
                </a:solidFill>
                <a:latin typeface="Calibri" panose="020F0502020204030204" pitchFamily="34" charset="0"/>
              </a:rPr>
              <a:t>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216474" y="3064271"/>
            <a:ext cx="8322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t-</a:t>
            </a:r>
            <a:r>
              <a:rPr lang="en-CA" sz="1400" dirty="0" err="1" smtClean="0">
                <a:solidFill>
                  <a:srgbClr val="002060"/>
                </a:solidFill>
                <a:latin typeface="Calibri" panose="020F0502020204030204" pitchFamily="34" charset="0"/>
              </a:rPr>
              <a:t>BuOH</a:t>
            </a:r>
            <a:r>
              <a:rPr lang="en-CA" sz="14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 /</a:t>
            </a:r>
            <a:endParaRPr lang="en-CA" sz="14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7892512"/>
              </p:ext>
            </p:extLst>
          </p:nvPr>
        </p:nvGraphicFramePr>
        <p:xfrm>
          <a:off x="6007100" y="4179888"/>
          <a:ext cx="1087438" cy="186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83" name="CS ChemDraw Drawing" r:id="rId10" imgW="1087755" imgH="1864995" progId="ChemDraw.Document.6.0">
                  <p:embed/>
                </p:oleObj>
              </mc:Choice>
              <mc:Fallback>
                <p:oleObj name="CS ChemDraw Drawing" r:id="rId10" imgW="1087755" imgH="1864995" progId="ChemDraw.Document.6.0">
                  <p:embed/>
                  <p:pic>
                    <p:nvPicPr>
                      <p:cNvPr id="77" name="Object 76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007100" y="4179888"/>
                        <a:ext cx="1087438" cy="1865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ight Brace 22"/>
          <p:cNvSpPr/>
          <p:nvPr/>
        </p:nvSpPr>
        <p:spPr>
          <a:xfrm>
            <a:off x="3287391" y="1813092"/>
            <a:ext cx="372898" cy="313197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latin typeface="Calibri" panose="020F0502020204030204" pitchFamily="34" charset="0"/>
            </a:endParaRP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3238564"/>
              </p:ext>
            </p:extLst>
          </p:nvPr>
        </p:nvGraphicFramePr>
        <p:xfrm>
          <a:off x="2469567" y="1404268"/>
          <a:ext cx="779463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84" name="CS ChemDraw Drawing" r:id="rId12" imgW="780220" imgH="942746" progId="ChemDraw.Document.6.0">
                  <p:embed/>
                </p:oleObj>
              </mc:Choice>
              <mc:Fallback>
                <p:oleObj name="CS ChemDraw Drawing" r:id="rId12" imgW="780220" imgH="942746" progId="ChemDraw.Document.6.0">
                  <p:embed/>
                  <p:pic>
                    <p:nvPicPr>
                      <p:cNvPr id="96" name="Object 9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469567" y="1404268"/>
                        <a:ext cx="779463" cy="942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0602668"/>
              </p:ext>
            </p:extLst>
          </p:nvPr>
        </p:nvGraphicFramePr>
        <p:xfrm>
          <a:off x="2172007" y="2668569"/>
          <a:ext cx="1274763" cy="71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85" name="CS ChemDraw Drawing" r:id="rId14" imgW="1275093" imgH="712775" progId="ChemDraw.Document.6.0">
                  <p:embed/>
                </p:oleObj>
              </mc:Choice>
              <mc:Fallback>
                <p:oleObj name="CS ChemDraw Drawing" r:id="rId14" imgW="1275093" imgH="712775" progId="ChemDraw.Document.6.0">
                  <p:embed/>
                  <p:pic>
                    <p:nvPicPr>
                      <p:cNvPr id="97" name="Object 96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172007" y="2668569"/>
                        <a:ext cx="1274763" cy="71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3930986"/>
              </p:ext>
            </p:extLst>
          </p:nvPr>
        </p:nvGraphicFramePr>
        <p:xfrm>
          <a:off x="2300063" y="4049344"/>
          <a:ext cx="947737" cy="126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86" name="CS ChemDraw Drawing" r:id="rId16" imgW="947571" imgH="1263244" progId="ChemDraw.Document.6.0">
                  <p:embed/>
                </p:oleObj>
              </mc:Choice>
              <mc:Fallback>
                <p:oleObj name="CS ChemDraw Drawing" r:id="rId16" imgW="947571" imgH="1263244" progId="ChemDraw.Document.6.0">
                  <p:embed/>
                  <p:pic>
                    <p:nvPicPr>
                      <p:cNvPr id="98" name="Object 97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300063" y="4049344"/>
                        <a:ext cx="947737" cy="1263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/>
          <p:cNvSpPr/>
          <p:nvPr/>
        </p:nvSpPr>
        <p:spPr>
          <a:xfrm>
            <a:off x="397506" y="1647928"/>
            <a:ext cx="2149909" cy="52322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CA" sz="1400" b="0" dirty="0">
                <a:solidFill>
                  <a:srgbClr val="002060"/>
                </a:solidFill>
                <a:latin typeface="Calibri" panose="020F0502020204030204" pitchFamily="34" charset="0"/>
              </a:rPr>
              <a:t>R1=H---Linalool</a:t>
            </a:r>
          </a:p>
          <a:p>
            <a:r>
              <a:rPr lang="en-CA" sz="1400" b="0" dirty="0">
                <a:solidFill>
                  <a:srgbClr val="002060"/>
                </a:solidFill>
                <a:latin typeface="Calibri" panose="020F0502020204030204" pitchFamily="34" charset="0"/>
              </a:rPr>
              <a:t>R1=Ac--Linalyl acetate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601854" y="12832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</a:rPr>
              <a:t>1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365303" y="129902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</a:rPr>
              <a:t>2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99742" y="30331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3</a:t>
            </a:r>
          </a:p>
        </p:txBody>
      </p:sp>
      <p:sp>
        <p:nvSpPr>
          <p:cNvPr id="32" name="TextBox 31"/>
          <p:cNvSpPr txBox="1"/>
          <p:nvPr/>
        </p:nvSpPr>
        <p:spPr>
          <a:xfrm rot="19605746">
            <a:off x="4688712" y="1985046"/>
            <a:ext cx="899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rgbClr val="002060"/>
                </a:solidFill>
                <a:latin typeface="Calibri" panose="020F0502020204030204" pitchFamily="34" charset="0"/>
              </a:rPr>
              <a:t>80°C / 5 h</a:t>
            </a:r>
          </a:p>
        </p:txBody>
      </p:sp>
      <p:sp>
        <p:nvSpPr>
          <p:cNvPr id="33" name="TextBox 32"/>
          <p:cNvSpPr txBox="1"/>
          <p:nvPr/>
        </p:nvSpPr>
        <p:spPr>
          <a:xfrm rot="2116712">
            <a:off x="6504789" y="1854086"/>
            <a:ext cx="954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-10°C </a:t>
            </a:r>
            <a:r>
              <a:rPr lang="en-CA" sz="1400" dirty="0">
                <a:solidFill>
                  <a:srgbClr val="002060"/>
                </a:solidFill>
                <a:latin typeface="Calibri" panose="020F0502020204030204" pitchFamily="34" charset="0"/>
              </a:rPr>
              <a:t>/ </a:t>
            </a:r>
            <a:r>
              <a:rPr lang="en-CA" sz="14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1 </a:t>
            </a:r>
            <a:r>
              <a:rPr lang="en-CA" sz="1400" dirty="0">
                <a:solidFill>
                  <a:srgbClr val="002060"/>
                </a:solidFill>
                <a:latin typeface="Calibri" panose="020F0502020204030204" pitchFamily="34" charset="0"/>
              </a:rPr>
              <a:t>h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989585" y="3753113"/>
            <a:ext cx="1219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RT </a:t>
            </a:r>
            <a:r>
              <a:rPr lang="en-CA" sz="1400" dirty="0">
                <a:solidFill>
                  <a:srgbClr val="002060"/>
                </a:solidFill>
                <a:latin typeface="Calibri" panose="020F0502020204030204" pitchFamily="34" charset="0"/>
              </a:rPr>
              <a:t>/ </a:t>
            </a:r>
            <a:r>
              <a:rPr lang="en-CA" sz="14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overnight</a:t>
            </a:r>
            <a:endParaRPr lang="en-CA" sz="14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234910" y="3334104"/>
            <a:ext cx="10849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2-methyl-</a:t>
            </a:r>
          </a:p>
          <a:p>
            <a:r>
              <a:rPr lang="en-CA" sz="14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2-butane </a:t>
            </a:r>
            <a:r>
              <a:rPr lang="en-CA" sz="1400" baseline="300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[10]</a:t>
            </a:r>
            <a:endParaRPr lang="en-CA" sz="14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6239567" y="3056959"/>
            <a:ext cx="16859" cy="9537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429166" y="6371136"/>
            <a:ext cx="21818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 smtClean="0">
                <a:latin typeface="Calibri" panose="020F0502020204030204" pitchFamily="34" charset="0"/>
              </a:rPr>
              <a:t>[10] </a:t>
            </a:r>
            <a:r>
              <a:rPr lang="en-CA" sz="1000" i="1" dirty="0" err="1" smtClean="0">
                <a:latin typeface="Calibri" panose="020F0502020204030204" pitchFamily="34" charset="0"/>
              </a:rPr>
              <a:t>Pinnick</a:t>
            </a:r>
            <a:r>
              <a:rPr lang="en-CA" sz="1000" i="1" dirty="0" smtClean="0">
                <a:latin typeface="Calibri" panose="020F0502020204030204" pitchFamily="34" charset="0"/>
              </a:rPr>
              <a:t>, Bal et al. 1981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7591" y="781175"/>
            <a:ext cx="1241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>
                <a:solidFill>
                  <a:srgbClr val="003865"/>
                </a:solidFill>
                <a:latin typeface="Calibri" panose="020F0502020204030204" pitchFamily="34" charset="0"/>
              </a:rPr>
              <a:t>Synthesis</a:t>
            </a:r>
            <a:r>
              <a:rPr lang="de-DE" sz="2000" dirty="0" smtClean="0">
                <a:latin typeface="Calibri" panose="020F0502020204030204" pitchFamily="34" charset="0"/>
              </a:rPr>
              <a:t> </a:t>
            </a:r>
            <a:endParaRPr lang="en-CA" sz="2000" dirty="0">
              <a:latin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2514" y="6371136"/>
            <a:ext cx="19752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i="1" dirty="0" smtClean="0">
                <a:latin typeface="Calibri" panose="020F0502020204030204" pitchFamily="34" charset="0"/>
              </a:rPr>
              <a:t>[8] </a:t>
            </a:r>
            <a:r>
              <a:rPr lang="es-ES" sz="1000" i="1" dirty="0" smtClean="0">
                <a:latin typeface="Calibri" panose="020F0502020204030204" pitchFamily="34" charset="0"/>
              </a:rPr>
              <a:t>Wakayama</a:t>
            </a:r>
            <a:r>
              <a:rPr lang="es-ES" sz="1000" i="1" dirty="0">
                <a:latin typeface="Calibri" panose="020F0502020204030204" pitchFamily="34" charset="0"/>
              </a:rPr>
              <a:t>, </a:t>
            </a:r>
            <a:r>
              <a:rPr lang="es-ES" sz="1000" i="1" dirty="0" err="1">
                <a:latin typeface="Calibri" panose="020F0502020204030204" pitchFamily="34" charset="0"/>
              </a:rPr>
              <a:t>Namba</a:t>
            </a:r>
            <a:r>
              <a:rPr lang="es-ES" sz="1000" i="1" dirty="0">
                <a:latin typeface="Calibri" panose="020F0502020204030204" pitchFamily="34" charset="0"/>
              </a:rPr>
              <a:t> et al. </a:t>
            </a:r>
            <a:r>
              <a:rPr lang="es-ES" sz="1000" i="1" dirty="0" smtClean="0">
                <a:latin typeface="Calibri" panose="020F0502020204030204" pitchFamily="34" charset="0"/>
              </a:rPr>
              <a:t>1973</a:t>
            </a:r>
            <a:endParaRPr lang="en-CA" sz="1000" i="1" dirty="0">
              <a:latin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24788" y="6371136"/>
            <a:ext cx="14093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i="1" dirty="0" smtClean="0">
                <a:latin typeface="Calibri" panose="020F0502020204030204" pitchFamily="34" charset="0"/>
              </a:rPr>
              <a:t>[9] </a:t>
            </a:r>
            <a:r>
              <a:rPr lang="da-DK" sz="1000" i="1" dirty="0" smtClean="0">
                <a:latin typeface="Calibri" panose="020F0502020204030204" pitchFamily="34" charset="0"/>
              </a:rPr>
              <a:t>Liu, Chen et al. 2003</a:t>
            </a:r>
            <a:endParaRPr lang="en-CA" sz="1000" i="1" dirty="0">
              <a:latin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46715" y="5487909"/>
            <a:ext cx="32620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200" b="1" dirty="0">
                <a:solidFill>
                  <a:srgbClr val="008666"/>
                </a:solidFill>
                <a:latin typeface="Calibri" panose="020F0502020204030204" pitchFamily="34" charset="0"/>
              </a:rPr>
              <a:t>24 Synthesized derivatives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23547" y="2664144"/>
            <a:ext cx="1452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8-Oxo </a:t>
            </a:r>
            <a:r>
              <a:rPr lang="de-DE" sz="1400" dirty="0">
                <a:solidFill>
                  <a:srgbClr val="002060"/>
                </a:solidFill>
                <a:latin typeface="Calibri" panose="020F0502020204030204" pitchFamily="34" charset="0"/>
              </a:rPr>
              <a:t>derivatives</a:t>
            </a:r>
            <a:endParaRPr lang="en-CA" sz="14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365303" y="3753113"/>
            <a:ext cx="1763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8-Hydroxy </a:t>
            </a:r>
            <a:r>
              <a:rPr lang="de-DE" sz="1400" dirty="0">
                <a:solidFill>
                  <a:srgbClr val="002060"/>
                </a:solidFill>
                <a:latin typeface="Calibri" panose="020F0502020204030204" pitchFamily="34" charset="0"/>
              </a:rPr>
              <a:t>derivatives</a:t>
            </a:r>
            <a:endParaRPr lang="en-CA" sz="14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643809" y="6029100"/>
            <a:ext cx="17572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8-Carboxy </a:t>
            </a:r>
            <a:r>
              <a:rPr lang="de-DE" sz="1400" dirty="0">
                <a:solidFill>
                  <a:srgbClr val="002060"/>
                </a:solidFill>
                <a:latin typeface="Calibri" panose="020F0502020204030204" pitchFamily="34" charset="0"/>
              </a:rPr>
              <a:t>derivatives</a:t>
            </a:r>
            <a:endParaRPr lang="en-CA" sz="14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07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7" dur="1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6" grpId="0"/>
      <p:bldP spid="17" grpId="0"/>
      <p:bldP spid="18" grpId="0"/>
      <p:bldP spid="28" grpId="0"/>
      <p:bldP spid="29" grpId="0"/>
      <p:bldP spid="30" grpId="0"/>
      <p:bldP spid="32" grpId="0"/>
      <p:bldP spid="33" grpId="0"/>
      <p:bldP spid="34" grpId="0"/>
      <p:bldP spid="35" grpId="0"/>
      <p:bldP spid="37" grpId="0"/>
      <p:bldP spid="5" grpId="0"/>
      <p:bldP spid="20" grpId="0"/>
      <p:bldP spid="21" grpId="0"/>
      <p:bldP spid="21" grpId="1"/>
      <p:bldP spid="22" grpId="0"/>
      <p:bldP spid="38" grpId="0"/>
      <p:bldP spid="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" b="9040"/>
          <a:stretch/>
        </p:blipFill>
        <p:spPr>
          <a:xfrm>
            <a:off x="8521259" y="690277"/>
            <a:ext cx="613398" cy="89671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344273" y="0"/>
            <a:ext cx="2871200" cy="639638"/>
          </a:xfrm>
        </p:spPr>
        <p:txBody>
          <a:bodyPr/>
          <a:lstStyle/>
          <a:p>
            <a:pPr lvl="0"/>
            <a:r>
              <a:rPr lang="en-US" sz="2800" dirty="0">
                <a:latin typeface="Calibri" panose="020F0502020204030204" pitchFamily="34" charset="0"/>
              </a:rPr>
              <a:t>Sensory </a:t>
            </a:r>
            <a:r>
              <a:rPr lang="en-US" sz="2800" dirty="0" smtClean="0">
                <a:latin typeface="Calibri" panose="020F0502020204030204" pitchFamily="34" charset="0"/>
              </a:rPr>
              <a:t>Analysis</a:t>
            </a:r>
            <a:endParaRPr lang="en-CA" sz="2800" dirty="0">
              <a:latin typeface="Calibri" panose="020F0502020204030204" pitchFamily="34" charset="0"/>
            </a:endParaRPr>
          </a:p>
          <a:p>
            <a:endParaRPr lang="en-CA" dirty="0">
              <a:latin typeface="Calibri" panose="020F0502020204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 smtClean="0">
                <a:latin typeface="Calibri" panose="020F0502020204030204" pitchFamily="34" charset="0"/>
              </a:rPr>
              <a:t>Elsharif I Promotionsvortrag I 30.11.17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759437E-DD65-47AE-A718-65B9481C0A9E}" type="slidenum">
              <a:rPr lang="de-DE" smtClean="0">
                <a:latin typeface="Calibri" panose="020F0502020204030204" pitchFamily="34" charset="0"/>
              </a:rPr>
              <a:pPr/>
              <a:t>11</a:t>
            </a:fld>
            <a:r>
              <a:rPr lang="de-DE" dirty="0"/>
              <a:t>/29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9" name="Content Placeholder 1"/>
          <p:cNvSpPr>
            <a:spLocks noGrp="1"/>
          </p:cNvSpPr>
          <p:nvPr>
            <p:ph sz="quarter" idx="13"/>
          </p:nvPr>
        </p:nvSpPr>
        <p:spPr>
          <a:xfrm>
            <a:off x="450989" y="848497"/>
            <a:ext cx="8340387" cy="5571217"/>
          </a:xfrm>
        </p:spPr>
        <p:txBody>
          <a:bodyPr/>
          <a:lstStyle/>
          <a:p>
            <a:pPr marL="0" lvl="0" indent="0">
              <a:buNone/>
            </a:pPr>
            <a:r>
              <a:rPr lang="en-US" sz="2000" dirty="0">
                <a:latin typeface="Calibri" panose="020F0502020204030204" pitchFamily="34" charset="0"/>
              </a:rPr>
              <a:t>1-Linalool / Linalyl </a:t>
            </a:r>
            <a:r>
              <a:rPr lang="en-US" sz="2000" dirty="0" smtClean="0">
                <a:latin typeface="Calibri" panose="020F0502020204030204" pitchFamily="34" charset="0"/>
              </a:rPr>
              <a:t>acetate</a:t>
            </a:r>
            <a:r>
              <a:rPr lang="en-CA" sz="2000" baseline="30000" dirty="0">
                <a:latin typeface="Calibri" panose="020F0502020204030204" pitchFamily="34" charset="0"/>
              </a:rPr>
              <a:t> </a:t>
            </a:r>
            <a:r>
              <a:rPr lang="en-CA" sz="2000" baseline="30000" dirty="0" smtClean="0">
                <a:latin typeface="Calibri" panose="020F0502020204030204" pitchFamily="34" charset="0"/>
              </a:rPr>
              <a:t>[11]</a:t>
            </a:r>
            <a:r>
              <a:rPr lang="en-US" sz="2000" dirty="0" smtClean="0">
                <a:latin typeface="Calibri" panose="020F0502020204030204" pitchFamily="34" charset="0"/>
              </a:rPr>
              <a:t> </a:t>
            </a:r>
            <a:endParaRPr lang="en-US" sz="20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CA" dirty="0">
              <a:latin typeface="Calibri" panose="020F0502020204030204" pitchFamily="34" charset="0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2240627"/>
              </p:ext>
            </p:extLst>
          </p:nvPr>
        </p:nvGraphicFramePr>
        <p:xfrm>
          <a:off x="808038" y="1299639"/>
          <a:ext cx="620712" cy="1446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42" name="CS ChemDraw Drawing" r:id="rId5" imgW="714716" imgH="1770736" progId="ChemDraw.Document.6.0">
                  <p:embed/>
                </p:oleObj>
              </mc:Choice>
              <mc:Fallback>
                <p:oleObj name="CS ChemDraw Drawing" r:id="rId5" imgW="714716" imgH="1770736" progId="ChemDraw.Document.6.0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8038" y="1299639"/>
                        <a:ext cx="620712" cy="1446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2442392"/>
              </p:ext>
            </p:extLst>
          </p:nvPr>
        </p:nvGraphicFramePr>
        <p:xfrm>
          <a:off x="2252663" y="1301226"/>
          <a:ext cx="963612" cy="144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43" name="CS ChemDraw Drawing" r:id="rId7" imgW="1076785" imgH="1772107" progId="ChemDraw.Document.6.0">
                  <p:embed/>
                </p:oleObj>
              </mc:Choice>
              <mc:Fallback>
                <p:oleObj name="CS ChemDraw Drawing" r:id="rId7" imgW="1076785" imgH="1772107" progId="ChemDraw.Document.6.0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52663" y="1301226"/>
                        <a:ext cx="963612" cy="1444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5551833"/>
              </p:ext>
            </p:extLst>
          </p:nvPr>
        </p:nvGraphicFramePr>
        <p:xfrm>
          <a:off x="4144963" y="1258364"/>
          <a:ext cx="1042987" cy="1452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44" name="CS ChemDraw Drawing" r:id="rId9" imgW="1180874" imgH="1770736" progId="ChemDraw.Document.6.0">
                  <p:embed/>
                </p:oleObj>
              </mc:Choice>
              <mc:Fallback>
                <p:oleObj name="CS ChemDraw Drawing" r:id="rId9" imgW="1180874" imgH="1770736" progId="ChemDraw.Document.6.0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44963" y="1258364"/>
                        <a:ext cx="1042987" cy="1452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9956699"/>
              </p:ext>
            </p:extLst>
          </p:nvPr>
        </p:nvGraphicFramePr>
        <p:xfrm>
          <a:off x="5942013" y="1224387"/>
          <a:ext cx="1011237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45" name="CS ChemDraw Drawing" r:id="rId11" imgW="1088001" imgH="2195474" progId="ChemDraw.Document.6.0">
                  <p:embed/>
                </p:oleObj>
              </mc:Choice>
              <mc:Fallback>
                <p:oleObj name="CS ChemDraw Drawing" r:id="rId11" imgW="1088001" imgH="2195474" progId="ChemDraw.Document.6.0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942013" y="1224387"/>
                        <a:ext cx="1011237" cy="1697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87413" y="3129536"/>
            <a:ext cx="3059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(Citrus, lemon-like, soapy, fatty)</a:t>
            </a:r>
            <a:endParaRPr lang="en-US" sz="1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02102" y="3129536"/>
            <a:ext cx="7938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(</a:t>
            </a: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Citrus)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718563" y="3129536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(Odorless)</a:t>
            </a:r>
            <a:endParaRPr lang="en-US" sz="1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8622" y="2819166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Linalool</a:t>
            </a:r>
            <a:r>
              <a:rPr lang="en-CA" dirty="0" smtClean="0">
                <a:latin typeface="Calibri" panose="020F0502020204030204" pitchFamily="34" charset="0"/>
              </a:rPr>
              <a:t> </a:t>
            </a:r>
            <a:endParaRPr lang="en-CA" dirty="0">
              <a:latin typeface="Calibri" panose="020F05020202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40928" y="2819166"/>
            <a:ext cx="134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8-Oxolinalool</a:t>
            </a:r>
            <a:r>
              <a:rPr lang="en-CA" dirty="0" smtClean="0">
                <a:solidFill>
                  <a:srgbClr val="002060"/>
                </a:solidFill>
                <a:latin typeface="Calibri" panose="020F0502020204030204" pitchFamily="34" charset="0"/>
              </a:rPr>
              <a:t> </a:t>
            </a:r>
            <a:endParaRPr lang="en-CA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17374" y="2849944"/>
            <a:ext cx="1641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8-Hydroxylinalool</a:t>
            </a:r>
            <a:endParaRPr lang="en-CA" sz="1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93306" y="2849944"/>
            <a:ext cx="1632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8-Carboxylinalool</a:t>
            </a:r>
            <a:endParaRPr lang="en-CA" sz="1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640802"/>
              </p:ext>
            </p:extLst>
          </p:nvPr>
        </p:nvGraphicFramePr>
        <p:xfrm>
          <a:off x="647701" y="4058812"/>
          <a:ext cx="6810834" cy="2297913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925563">
                  <a:extLst>
                    <a:ext uri="{9D8B030D-6E8A-4147-A177-3AD203B41FA5}">
                      <a16:colId xmlns:a16="http://schemas.microsoft.com/office/drawing/2014/main" val="4185340465"/>
                    </a:ext>
                  </a:extLst>
                </a:gridCol>
                <a:gridCol w="487146">
                  <a:extLst>
                    <a:ext uri="{9D8B030D-6E8A-4147-A177-3AD203B41FA5}">
                      <a16:colId xmlns:a16="http://schemas.microsoft.com/office/drawing/2014/main" val="1038862793"/>
                    </a:ext>
                  </a:extLst>
                </a:gridCol>
                <a:gridCol w="487146">
                  <a:extLst>
                    <a:ext uri="{9D8B030D-6E8A-4147-A177-3AD203B41FA5}">
                      <a16:colId xmlns:a16="http://schemas.microsoft.com/office/drawing/2014/main" val="1219806726"/>
                    </a:ext>
                  </a:extLst>
                </a:gridCol>
                <a:gridCol w="487146">
                  <a:extLst>
                    <a:ext uri="{9D8B030D-6E8A-4147-A177-3AD203B41FA5}">
                      <a16:colId xmlns:a16="http://schemas.microsoft.com/office/drawing/2014/main" val="867542101"/>
                    </a:ext>
                  </a:extLst>
                </a:gridCol>
                <a:gridCol w="527988">
                  <a:extLst>
                    <a:ext uri="{9D8B030D-6E8A-4147-A177-3AD203B41FA5}">
                      <a16:colId xmlns:a16="http://schemas.microsoft.com/office/drawing/2014/main" val="4049723463"/>
                    </a:ext>
                  </a:extLst>
                </a:gridCol>
                <a:gridCol w="527988">
                  <a:extLst>
                    <a:ext uri="{9D8B030D-6E8A-4147-A177-3AD203B41FA5}">
                      <a16:colId xmlns:a16="http://schemas.microsoft.com/office/drawing/2014/main" val="2060723561"/>
                    </a:ext>
                  </a:extLst>
                </a:gridCol>
                <a:gridCol w="487146">
                  <a:extLst>
                    <a:ext uri="{9D8B030D-6E8A-4147-A177-3AD203B41FA5}">
                      <a16:colId xmlns:a16="http://schemas.microsoft.com/office/drawing/2014/main" val="1235694952"/>
                    </a:ext>
                  </a:extLst>
                </a:gridCol>
                <a:gridCol w="527988">
                  <a:extLst>
                    <a:ext uri="{9D8B030D-6E8A-4147-A177-3AD203B41FA5}">
                      <a16:colId xmlns:a16="http://schemas.microsoft.com/office/drawing/2014/main" val="755473891"/>
                    </a:ext>
                  </a:extLst>
                </a:gridCol>
                <a:gridCol w="527988">
                  <a:extLst>
                    <a:ext uri="{9D8B030D-6E8A-4147-A177-3AD203B41FA5}">
                      <a16:colId xmlns:a16="http://schemas.microsoft.com/office/drawing/2014/main" val="2032211361"/>
                    </a:ext>
                  </a:extLst>
                </a:gridCol>
                <a:gridCol w="824735">
                  <a:extLst>
                    <a:ext uri="{9D8B030D-6E8A-4147-A177-3AD203B41FA5}">
                      <a16:colId xmlns:a16="http://schemas.microsoft.com/office/drawing/2014/main" val="1951322162"/>
                    </a:ext>
                  </a:extLst>
                </a:gridCol>
              </a:tblGrid>
              <a:tr h="469113"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r>
                        <a:rPr lang="en-US" sz="1200" dirty="0" smtClean="0">
                          <a:effectLst/>
                          <a:latin typeface="Calibri" panose="020F0502020204030204" pitchFamily="34" charset="0"/>
                        </a:rPr>
                        <a:t>Odorant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8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libri" panose="020F0502020204030204" pitchFamily="34" charset="0"/>
                        </a:rPr>
                        <a:t>Odor Threshold </a:t>
                      </a: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[ng/L(air)] 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CA" sz="1200" b="1" kern="120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200" b="1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Group OT</a:t>
                      </a:r>
                      <a:endParaRPr lang="en-CA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25133496"/>
                  </a:ext>
                </a:extLst>
              </a:tr>
              <a:tr h="304792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Calibri" panose="020F0502020204030204" pitchFamily="34" charset="0"/>
                        </a:rPr>
                        <a:t>P1</a:t>
                      </a:r>
                      <a:endParaRPr lang="en-CA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</a:rPr>
                        <a:t>P2</a:t>
                      </a:r>
                      <a:endParaRPr lang="en-CA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</a:rPr>
                        <a:t>P3</a:t>
                      </a:r>
                      <a:endParaRPr lang="en-CA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</a:rPr>
                        <a:t>P4</a:t>
                      </a:r>
                      <a:endParaRPr lang="en-CA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</a:rPr>
                        <a:t>P5</a:t>
                      </a:r>
                      <a:endParaRPr lang="en-CA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</a:rPr>
                        <a:t>P6</a:t>
                      </a:r>
                      <a:endParaRPr lang="en-CA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</a:rPr>
                        <a:t>P7</a:t>
                      </a:r>
                      <a:endParaRPr lang="en-CA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</a:rPr>
                        <a:t>P8</a:t>
                      </a:r>
                      <a:endParaRPr lang="en-CA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en-C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6036078"/>
                  </a:ext>
                </a:extLst>
              </a:tr>
              <a:tr h="308529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Linalool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8.4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  <a:endParaRPr lang="en-CA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  <a:endParaRPr lang="en-CA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en-CA" sz="1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  <a:endParaRPr lang="en-CA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4.2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  <a:endParaRPr lang="en-CA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CA" sz="1200" dirty="0" smtClean="0">
                          <a:effectLst/>
                          <a:latin typeface="Calibri" panose="020F0502020204030204" pitchFamily="34" charset="0"/>
                        </a:rPr>
                        <a:t>3.2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204093"/>
                  </a:ext>
                </a:extLst>
              </a:tr>
              <a:tr h="304792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8-Oxolinalool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38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76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en-CA" sz="1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9.5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305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19.1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CA" sz="1200" dirty="0" smtClean="0">
                          <a:effectLst/>
                          <a:latin typeface="Calibri" panose="020F0502020204030204" pitchFamily="34" charset="0"/>
                        </a:rPr>
                        <a:t>38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7464180"/>
                  </a:ext>
                </a:extLst>
              </a:tr>
              <a:tr h="304792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8-Hydroxylinalool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en-CA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989</a:t>
                      </a:r>
                      <a:endParaRPr lang="en-CA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247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247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en-CA" sz="1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31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</a:rPr>
                        <a:t>494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62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CA" sz="1200" dirty="0" smtClean="0">
                          <a:effectLst/>
                          <a:latin typeface="Calibri" panose="020F0502020204030204" pitchFamily="34" charset="0"/>
                        </a:rPr>
                        <a:t>160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846750"/>
                  </a:ext>
                </a:extLst>
              </a:tr>
              <a:tr h="304792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8-Carboxylinalool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CA" sz="1200" dirty="0" smtClean="0"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4707643"/>
                  </a:ext>
                </a:extLst>
              </a:tr>
            </a:tbl>
          </a:graphicData>
        </a:graphic>
      </p:graphicFrame>
      <p:sp>
        <p:nvSpPr>
          <p:cNvPr id="25" name="Right Arrow 24"/>
          <p:cNvSpPr/>
          <p:nvPr/>
        </p:nvSpPr>
        <p:spPr>
          <a:xfrm>
            <a:off x="2099534" y="3457545"/>
            <a:ext cx="3619030" cy="532770"/>
          </a:xfrm>
          <a:prstGeom prst="rightArrow">
            <a:avLst/>
          </a:prstGeom>
          <a:noFill/>
          <a:ln>
            <a:solidFill>
              <a:srgbClr val="0038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73983" y="3540831"/>
            <a:ext cx="9891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003865"/>
                </a:solidFill>
                <a:latin typeface="Calibri" panose="020F0502020204030204" pitchFamily="34" charset="0"/>
              </a:rPr>
              <a:t>3.2 ng/L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291441" y="3545278"/>
            <a:ext cx="10838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3865"/>
                </a:solidFill>
                <a:latin typeface="Calibri" panose="020F0502020204030204" pitchFamily="34" charset="0"/>
              </a:rPr>
              <a:t>38 </a:t>
            </a:r>
            <a:r>
              <a:rPr lang="en-US" sz="1600" dirty="0">
                <a:solidFill>
                  <a:srgbClr val="003865"/>
                </a:solidFill>
                <a:latin typeface="Calibri" panose="020F0502020204030204" pitchFamily="34" charset="0"/>
              </a:rPr>
              <a:t>ng/L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016085" y="3533568"/>
            <a:ext cx="11658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3865"/>
                </a:solidFill>
                <a:latin typeface="Calibri" panose="020F0502020204030204" pitchFamily="34" charset="0"/>
              </a:rPr>
              <a:t>160 </a:t>
            </a:r>
            <a:r>
              <a:rPr lang="en-US" sz="1600" dirty="0">
                <a:solidFill>
                  <a:srgbClr val="003865"/>
                </a:solidFill>
                <a:latin typeface="Calibri" panose="020F0502020204030204" pitchFamily="34" charset="0"/>
              </a:rPr>
              <a:t>ng/L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44272" y="6360474"/>
            <a:ext cx="2489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 smtClean="0">
                <a:latin typeface="Calibri" panose="020F0502020204030204" pitchFamily="34" charset="0"/>
              </a:rPr>
              <a:t>[11] </a:t>
            </a:r>
            <a:r>
              <a:rPr lang="da-DK" sz="1000" i="1" dirty="0" smtClean="0">
                <a:latin typeface="Calibri" panose="020F0502020204030204" pitchFamily="34" charset="0"/>
              </a:rPr>
              <a:t>Elsharif, Banerjee et al. 2015</a:t>
            </a:r>
            <a:endParaRPr lang="en-CA" sz="1000" b="1" i="1" dirty="0">
              <a:latin typeface="Calibri" panose="020F050202020403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09005" y="351632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003865"/>
                </a:solidFill>
                <a:latin typeface="Calibri" panose="020F0502020204030204" pitchFamily="34" charset="0"/>
              </a:rPr>
              <a:t>----</a:t>
            </a:r>
            <a:endParaRPr lang="en-CA" dirty="0">
              <a:solidFill>
                <a:srgbClr val="003865"/>
              </a:solidFill>
              <a:latin typeface="Calibri" panose="020F050202020403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5" r="1182"/>
          <a:stretch/>
        </p:blipFill>
        <p:spPr>
          <a:xfrm>
            <a:off x="7248059" y="1498211"/>
            <a:ext cx="1523221" cy="100303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412583" y="2603722"/>
            <a:ext cx="164468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Panel:</a:t>
            </a:r>
            <a:endParaRPr lang="en-CA" sz="1600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ctr"/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7 females, 1 male</a:t>
            </a:r>
          </a:p>
          <a:p>
            <a:pPr algn="ctr"/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Ages=(28-33)</a:t>
            </a:r>
          </a:p>
          <a:p>
            <a:pPr algn="ctr"/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Anosmia = </a:t>
            </a:r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0</a:t>
            </a:r>
            <a:endParaRPr lang="en-CA" sz="1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39510" y="4993694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latin typeface="Calibri" panose="020F0502020204030204" pitchFamily="34" charset="0"/>
              </a:rPr>
              <a:t>2.1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531489" y="5353391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>
                <a:latin typeface="Calibri" panose="020F0502020204030204" pitchFamily="34" charset="0"/>
              </a:rPr>
              <a:t>4.8</a:t>
            </a:r>
            <a:endParaRPr lang="en-CA" sz="1200" dirty="0">
              <a:latin typeface="Calibri" panose="020F050202020403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50272" y="5720104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>
                <a:latin typeface="Calibri" panose="020F0502020204030204" pitchFamily="34" charset="0"/>
              </a:rPr>
              <a:t>7.7</a:t>
            </a:r>
            <a:endParaRPr lang="en-CA" sz="1200" dirty="0">
              <a:latin typeface="Calibri" panose="020F050202020403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553881" y="4985079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>
                <a:latin typeface="Calibri" panose="020F0502020204030204" pitchFamily="34" charset="0"/>
              </a:rPr>
              <a:t>8.4</a:t>
            </a:r>
            <a:endParaRPr lang="en-CA" sz="1200" dirty="0">
              <a:latin typeface="Calibri" panose="020F050202020403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546848" y="5355535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>
                <a:latin typeface="Calibri" panose="020F0502020204030204" pitchFamily="34" charset="0"/>
              </a:rPr>
              <a:t>305</a:t>
            </a:r>
            <a:endParaRPr lang="en-CA" sz="1200" dirty="0">
              <a:latin typeface="Calibri" panose="020F050202020403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547498" y="5720104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>
                <a:latin typeface="Calibri" panose="020F0502020204030204" pitchFamily="34" charset="0"/>
              </a:rPr>
              <a:t>989</a:t>
            </a:r>
            <a:endParaRPr lang="en-CA" sz="12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55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66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66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66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25" grpId="0" animBg="1"/>
      <p:bldP spid="26" grpId="0"/>
      <p:bldP spid="27" grpId="0"/>
      <p:bldP spid="28" grpId="0"/>
      <p:bldP spid="38" grpId="0"/>
      <p:bldP spid="7" grpId="0" build="allAtOnce"/>
      <p:bldP spid="31" grpId="0" build="allAtOnce"/>
      <p:bldP spid="32" grpId="0" build="allAtOnce"/>
      <p:bldP spid="33" grpId="0"/>
      <p:bldP spid="33" grpId="1"/>
      <p:bldP spid="35" grpId="0"/>
      <p:bldP spid="35" grpId="1"/>
      <p:bldP spid="36" grpId="0"/>
      <p:bldP spid="3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344273" y="0"/>
            <a:ext cx="2871200" cy="639638"/>
          </a:xfrm>
        </p:spPr>
        <p:txBody>
          <a:bodyPr/>
          <a:lstStyle/>
          <a:p>
            <a:pPr lvl="0"/>
            <a:r>
              <a:rPr lang="en-US" sz="2800" dirty="0">
                <a:latin typeface="Calibri" panose="020F0502020204030204" pitchFamily="34" charset="0"/>
              </a:rPr>
              <a:t>Sensory </a:t>
            </a:r>
            <a:r>
              <a:rPr lang="en-US" sz="2800" dirty="0" smtClean="0">
                <a:latin typeface="Calibri" panose="020F0502020204030204" pitchFamily="34" charset="0"/>
              </a:rPr>
              <a:t>Analysis</a:t>
            </a:r>
            <a:endParaRPr lang="en-CA" sz="2800" dirty="0">
              <a:latin typeface="Calibri" panose="020F0502020204030204" pitchFamily="34" charset="0"/>
            </a:endParaRPr>
          </a:p>
          <a:p>
            <a:endParaRPr lang="en-CA" dirty="0">
              <a:latin typeface="Calibri" panose="020F0502020204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 smtClean="0">
                <a:latin typeface="Calibri" panose="020F0502020204030204" pitchFamily="34" charset="0"/>
              </a:rPr>
              <a:t>Elsharif I Promotionsvortrag I 30.11.17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759437E-DD65-47AE-A718-65B9481C0A9E}" type="slidenum">
              <a:rPr lang="de-DE" smtClean="0">
                <a:latin typeface="Calibri" panose="020F0502020204030204" pitchFamily="34" charset="0"/>
              </a:rPr>
              <a:pPr/>
              <a:t>12</a:t>
            </a:fld>
            <a:r>
              <a:rPr lang="de-DE" dirty="0"/>
              <a:t>/29</a:t>
            </a:r>
            <a:endParaRPr lang="de-DE" dirty="0">
              <a:latin typeface="Calibri" panose="020F0502020204030204" pitchFamily="34" charset="0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3124815"/>
              </p:ext>
            </p:extLst>
          </p:nvPr>
        </p:nvGraphicFramePr>
        <p:xfrm>
          <a:off x="944563" y="1333500"/>
          <a:ext cx="669925" cy="144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54" name="CS ChemDraw Drawing" r:id="rId4" imgW="767658" imgH="1770736" progId="ChemDraw.Document.6.0">
                  <p:embed/>
                </p:oleObj>
              </mc:Choice>
              <mc:Fallback>
                <p:oleObj name="CS ChemDraw Drawing" r:id="rId4" imgW="767658" imgH="1770736" progId="ChemDraw.Document.6.0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4563" y="1333500"/>
                        <a:ext cx="669925" cy="1446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7183000"/>
              </p:ext>
            </p:extLst>
          </p:nvPr>
        </p:nvGraphicFramePr>
        <p:xfrm>
          <a:off x="2251075" y="1333500"/>
          <a:ext cx="966788" cy="144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55" name="CS ChemDraw Drawing" r:id="rId6" imgW="1076785" imgH="1772107" progId="ChemDraw.Document.6.0">
                  <p:embed/>
                </p:oleObj>
              </mc:Choice>
              <mc:Fallback>
                <p:oleObj name="CS ChemDraw Drawing" r:id="rId6" imgW="1076785" imgH="1772107" progId="ChemDraw.Document.6.0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51075" y="1333500"/>
                        <a:ext cx="966788" cy="1444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9219753"/>
              </p:ext>
            </p:extLst>
          </p:nvPr>
        </p:nvGraphicFramePr>
        <p:xfrm>
          <a:off x="4144963" y="1290638"/>
          <a:ext cx="1042987" cy="1452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56" name="CS ChemDraw Drawing" r:id="rId8" imgW="1180874" imgH="1770736" progId="ChemDraw.Document.6.0">
                  <p:embed/>
                </p:oleObj>
              </mc:Choice>
              <mc:Fallback>
                <p:oleObj name="CS ChemDraw Drawing" r:id="rId8" imgW="1180874" imgH="1770736" progId="ChemDraw.Document.6.0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44963" y="1290638"/>
                        <a:ext cx="1042987" cy="1452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87413" y="3384511"/>
            <a:ext cx="3059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(Citrus, lemon-like, soapy, fatty)</a:t>
            </a:r>
            <a:endParaRPr lang="en-US" sz="1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62069" y="3384511"/>
            <a:ext cx="1273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(Citrus, fatty)</a:t>
            </a:r>
            <a:endParaRPr lang="en-US" sz="1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60302" y="3384511"/>
            <a:ext cx="1889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(Fatty, musty, waxy!)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53289" y="2849943"/>
            <a:ext cx="848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Linalyl </a:t>
            </a:r>
            <a:endParaRPr lang="en-CA" sz="1600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ctr"/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acetate </a:t>
            </a:r>
            <a:endParaRPr lang="en-CA" sz="1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138138" y="2819166"/>
            <a:ext cx="1162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600">
                <a:solidFill>
                  <a:srgbClr val="002060"/>
                </a:solidFill>
                <a:latin typeface="Calibri" panose="020F0502020204030204" pitchFamily="34" charset="0"/>
              </a:defRPr>
            </a:lvl1pPr>
          </a:lstStyle>
          <a:p>
            <a:pPr algn="ctr"/>
            <a:r>
              <a:rPr lang="en-CA" dirty="0" smtClean="0"/>
              <a:t>8-Oxolinalyl</a:t>
            </a:r>
          </a:p>
          <a:p>
            <a:pPr algn="ctr"/>
            <a:r>
              <a:rPr lang="en-CA" dirty="0" smtClean="0"/>
              <a:t> </a:t>
            </a:r>
            <a:r>
              <a:rPr lang="en-CA" dirty="0"/>
              <a:t>acetate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03186" y="2859461"/>
            <a:ext cx="15165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8-Hydroxylinalyl</a:t>
            </a:r>
          </a:p>
          <a:p>
            <a:pPr algn="ctr"/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 acetate</a:t>
            </a:r>
            <a:endParaRPr lang="en-CA" sz="1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65340" y="2859461"/>
            <a:ext cx="15079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8-Carboxylinalyl</a:t>
            </a:r>
          </a:p>
          <a:p>
            <a:pPr algn="ctr"/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 acetate</a:t>
            </a:r>
            <a:endParaRPr lang="en-CA" sz="1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0330310"/>
              </p:ext>
            </p:extLst>
          </p:nvPr>
        </p:nvGraphicFramePr>
        <p:xfrm>
          <a:off x="5920277" y="1257300"/>
          <a:ext cx="1012825" cy="169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57" name="CS ChemDraw Drawing" r:id="rId10" imgW="1089279" imgH="2195703" progId="ChemDraw.Document.6.0">
                  <p:embed/>
                </p:oleObj>
              </mc:Choice>
              <mc:Fallback>
                <p:oleObj name="CS ChemDraw Drawing" r:id="rId10" imgW="1089279" imgH="2195703" progId="ChemDraw.Document.6.0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920277" y="1257300"/>
                        <a:ext cx="1012825" cy="169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1007934" y="3660164"/>
            <a:ext cx="952440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111 </a:t>
            </a: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ng/L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341651" y="3647994"/>
            <a:ext cx="866840" cy="338554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5.9 ng/L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101866" y="3660163"/>
            <a:ext cx="919739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103 </a:t>
            </a: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ng/L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004548" y="3660163"/>
            <a:ext cx="866840" cy="338554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6.1 ng/L</a:t>
            </a:r>
          </a:p>
        </p:txBody>
      </p:sp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521871"/>
              </p:ext>
            </p:extLst>
          </p:nvPr>
        </p:nvGraphicFramePr>
        <p:xfrm>
          <a:off x="637653" y="4114471"/>
          <a:ext cx="6734269" cy="219456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903917">
                  <a:extLst>
                    <a:ext uri="{9D8B030D-6E8A-4147-A177-3AD203B41FA5}">
                      <a16:colId xmlns:a16="http://schemas.microsoft.com/office/drawing/2014/main" val="4185340465"/>
                    </a:ext>
                  </a:extLst>
                </a:gridCol>
                <a:gridCol w="481670">
                  <a:extLst>
                    <a:ext uri="{9D8B030D-6E8A-4147-A177-3AD203B41FA5}">
                      <a16:colId xmlns:a16="http://schemas.microsoft.com/office/drawing/2014/main" val="1038862793"/>
                    </a:ext>
                  </a:extLst>
                </a:gridCol>
                <a:gridCol w="481670">
                  <a:extLst>
                    <a:ext uri="{9D8B030D-6E8A-4147-A177-3AD203B41FA5}">
                      <a16:colId xmlns:a16="http://schemas.microsoft.com/office/drawing/2014/main" val="1219806726"/>
                    </a:ext>
                  </a:extLst>
                </a:gridCol>
                <a:gridCol w="481670">
                  <a:extLst>
                    <a:ext uri="{9D8B030D-6E8A-4147-A177-3AD203B41FA5}">
                      <a16:colId xmlns:a16="http://schemas.microsoft.com/office/drawing/2014/main" val="867542101"/>
                    </a:ext>
                  </a:extLst>
                </a:gridCol>
                <a:gridCol w="522052">
                  <a:extLst>
                    <a:ext uri="{9D8B030D-6E8A-4147-A177-3AD203B41FA5}">
                      <a16:colId xmlns:a16="http://schemas.microsoft.com/office/drawing/2014/main" val="4049723463"/>
                    </a:ext>
                  </a:extLst>
                </a:gridCol>
                <a:gridCol w="522052">
                  <a:extLst>
                    <a:ext uri="{9D8B030D-6E8A-4147-A177-3AD203B41FA5}">
                      <a16:colId xmlns:a16="http://schemas.microsoft.com/office/drawing/2014/main" val="2060723561"/>
                    </a:ext>
                  </a:extLst>
                </a:gridCol>
                <a:gridCol w="481670">
                  <a:extLst>
                    <a:ext uri="{9D8B030D-6E8A-4147-A177-3AD203B41FA5}">
                      <a16:colId xmlns:a16="http://schemas.microsoft.com/office/drawing/2014/main" val="1235694952"/>
                    </a:ext>
                  </a:extLst>
                </a:gridCol>
                <a:gridCol w="522052">
                  <a:extLst>
                    <a:ext uri="{9D8B030D-6E8A-4147-A177-3AD203B41FA5}">
                      <a16:colId xmlns:a16="http://schemas.microsoft.com/office/drawing/2014/main" val="755473891"/>
                    </a:ext>
                  </a:extLst>
                </a:gridCol>
                <a:gridCol w="522052">
                  <a:extLst>
                    <a:ext uri="{9D8B030D-6E8A-4147-A177-3AD203B41FA5}">
                      <a16:colId xmlns:a16="http://schemas.microsoft.com/office/drawing/2014/main" val="2032211361"/>
                    </a:ext>
                  </a:extLst>
                </a:gridCol>
                <a:gridCol w="815464">
                  <a:extLst>
                    <a:ext uri="{9D8B030D-6E8A-4147-A177-3AD203B41FA5}">
                      <a16:colId xmlns:a16="http://schemas.microsoft.com/office/drawing/2014/main" val="1951322162"/>
                    </a:ext>
                  </a:extLst>
                </a:gridCol>
              </a:tblGrid>
              <a:tr h="361764"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20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r>
                        <a:rPr lang="en-US" sz="1200" dirty="0" smtClean="0">
                          <a:effectLst/>
                          <a:latin typeface="Calibri" panose="020F0502020204030204" pitchFamily="34" charset="0"/>
                        </a:rPr>
                        <a:t>Odorant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8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r>
                        <a:rPr lang="en-US" sz="1200" dirty="0" smtClean="0">
                          <a:effectLst/>
                          <a:latin typeface="Calibri" panose="020F0502020204030204" pitchFamily="34" charset="0"/>
                        </a:rPr>
                        <a:t>Odor Threshold </a:t>
                      </a: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[ng/L(air)] 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CA" sz="1200" b="1" kern="120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200" b="1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Group OT</a:t>
                      </a:r>
                      <a:endParaRPr lang="en-CA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25133496"/>
                  </a:ext>
                </a:extLst>
              </a:tr>
              <a:tr h="294544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</a:rPr>
                        <a:t>P1</a:t>
                      </a:r>
                      <a:endParaRPr lang="en-CA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</a:rPr>
                        <a:t>P2</a:t>
                      </a:r>
                      <a:endParaRPr lang="en-CA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</a:rPr>
                        <a:t>P3</a:t>
                      </a:r>
                      <a:endParaRPr lang="en-CA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</a:rPr>
                        <a:t>P4</a:t>
                      </a:r>
                      <a:endParaRPr lang="en-CA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</a:rPr>
                        <a:t>P5</a:t>
                      </a:r>
                      <a:endParaRPr lang="en-CA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</a:rPr>
                        <a:t>P6</a:t>
                      </a:r>
                      <a:endParaRPr lang="en-CA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</a:rPr>
                        <a:t>P7</a:t>
                      </a:r>
                      <a:endParaRPr lang="en-CA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</a:rPr>
                        <a:t>P8</a:t>
                      </a:r>
                      <a:endParaRPr lang="en-CA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en-C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6036078"/>
                  </a:ext>
                </a:extLst>
              </a:tr>
              <a:tr h="290796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Linalyl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acetate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407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203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51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102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203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407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libri" panose="020F0502020204030204" pitchFamily="34" charset="0"/>
                        </a:rPr>
                        <a:t>51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libri" panose="020F0502020204030204" pitchFamily="34" charset="0"/>
                        </a:rPr>
                        <a:t>111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204093"/>
                  </a:ext>
                </a:extLst>
              </a:tr>
              <a:tr h="25237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8-Oxolinalyl acetate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2.8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4.9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4.9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79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4.9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CA" sz="1200" dirty="0" smtClean="0">
                          <a:effectLst/>
                          <a:latin typeface="Calibri" panose="020F0502020204030204" pitchFamily="34" charset="0"/>
                        </a:rPr>
                        <a:t>5.9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7464180"/>
                  </a:ext>
                </a:extLst>
              </a:tr>
              <a:tr h="25237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8-Hydroxylinalyl acetate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en-CA" sz="12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en-CA" sz="12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40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79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317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317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CA" sz="1200" dirty="0" smtClean="0"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103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846750"/>
                  </a:ext>
                </a:extLst>
              </a:tr>
              <a:tr h="25237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8-Carboxylinalyl acetate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3.1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3.1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6.1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6.1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24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24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</a:rPr>
                        <a:t>6.1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CA" sz="1200" dirty="0" smtClean="0">
                          <a:effectLst/>
                          <a:latin typeface="Calibri" panose="020F0502020204030204" pitchFamily="34" charset="0"/>
                        </a:rPr>
                        <a:t>6.1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4707643"/>
                  </a:ext>
                </a:extLst>
              </a:tr>
            </a:tbl>
          </a:graphicData>
        </a:graphic>
      </p:graphicFrame>
      <p:sp>
        <p:nvSpPr>
          <p:cNvPr id="49" name="Rectangle 48"/>
          <p:cNvSpPr/>
          <p:nvPr/>
        </p:nvSpPr>
        <p:spPr>
          <a:xfrm>
            <a:off x="354320" y="802111"/>
            <a:ext cx="41194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b="1" dirty="0">
                <a:solidFill>
                  <a:srgbClr val="003865"/>
                </a:solidFill>
                <a:latin typeface="Calibri" panose="020F0502020204030204" pitchFamily="34" charset="0"/>
              </a:rPr>
              <a:t>1-Linalool / Linalyl </a:t>
            </a:r>
            <a:r>
              <a:rPr lang="en-US" sz="2000" b="1" dirty="0" smtClean="0">
                <a:solidFill>
                  <a:srgbClr val="003865"/>
                </a:solidFill>
                <a:latin typeface="Calibri" panose="020F0502020204030204" pitchFamily="34" charset="0"/>
              </a:rPr>
              <a:t>acetate (cont.)</a:t>
            </a:r>
            <a:r>
              <a:rPr lang="en-CA" sz="2000" baseline="30000" dirty="0">
                <a:solidFill>
                  <a:srgbClr val="003865"/>
                </a:solidFill>
                <a:latin typeface="Calibri" panose="020F0502020204030204" pitchFamily="34" charset="0"/>
              </a:rPr>
              <a:t> </a:t>
            </a:r>
            <a:r>
              <a:rPr lang="en-CA" sz="2000" b="1" baseline="30000" dirty="0" smtClean="0">
                <a:solidFill>
                  <a:srgbClr val="003865"/>
                </a:solidFill>
                <a:latin typeface="Calibri" panose="020F0502020204030204" pitchFamily="34" charset="0"/>
              </a:rPr>
              <a:t>[11]</a:t>
            </a:r>
            <a:r>
              <a:rPr lang="en-US" sz="2000" b="1" dirty="0" smtClean="0">
                <a:solidFill>
                  <a:srgbClr val="003865"/>
                </a:solidFill>
                <a:latin typeface="Calibri" panose="020F0502020204030204" pitchFamily="34" charset="0"/>
              </a:rPr>
              <a:t> </a:t>
            </a:r>
            <a:endParaRPr lang="en-US" sz="2000" b="1" dirty="0">
              <a:solidFill>
                <a:srgbClr val="003865"/>
              </a:solidFill>
              <a:latin typeface="Calibri" panose="020F0502020204030204" pitchFamily="34" charset="0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" b="9040"/>
          <a:stretch/>
        </p:blipFill>
        <p:spPr>
          <a:xfrm>
            <a:off x="8521259" y="690277"/>
            <a:ext cx="613398" cy="89671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5" r="1182"/>
          <a:stretch/>
        </p:blipFill>
        <p:spPr>
          <a:xfrm>
            <a:off x="7248059" y="1498211"/>
            <a:ext cx="1523221" cy="100303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44272" y="6360474"/>
            <a:ext cx="2489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[11] </a:t>
            </a:r>
            <a:r>
              <a:rPr lang="da-DK" sz="1000" i="1" dirty="0">
                <a:latin typeface="Calibri" panose="020F0502020204030204" pitchFamily="34" charset="0"/>
              </a:rPr>
              <a:t>Elsharif, Banerjee et al. 2015</a:t>
            </a:r>
            <a:endParaRPr lang="en-CA" sz="1000" i="1" dirty="0">
              <a:latin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412583" y="2603722"/>
            <a:ext cx="164468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Panel:</a:t>
            </a:r>
            <a:endParaRPr lang="en-CA" sz="1600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ctr"/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7 females, 1 male</a:t>
            </a:r>
          </a:p>
          <a:p>
            <a:pPr algn="ctr"/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Ages=(28-33)</a:t>
            </a:r>
          </a:p>
          <a:p>
            <a:pPr algn="ctr"/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Anosmia = </a:t>
            </a:r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0</a:t>
            </a:r>
            <a:endParaRPr lang="en-CA" sz="1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5" t="22823" r="20937"/>
          <a:stretch/>
        </p:blipFill>
        <p:spPr>
          <a:xfrm>
            <a:off x="6615752" y="1747940"/>
            <a:ext cx="411151" cy="66988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539572" y="4930702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>
                <a:latin typeface="Calibri" panose="020F0502020204030204" pitchFamily="34" charset="0"/>
              </a:rPr>
              <a:t>12.7</a:t>
            </a:r>
            <a:endParaRPr lang="en-CA" sz="1200" dirty="0">
              <a:latin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584341" y="5300592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>
                <a:latin typeface="Calibri" panose="020F0502020204030204" pitchFamily="34" charset="0"/>
              </a:rPr>
              <a:t>0.6</a:t>
            </a:r>
            <a:endParaRPr lang="en-CA" sz="1200" dirty="0">
              <a:latin typeface="Calibri" panose="020F050202020403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83251" y="5666208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>
                <a:latin typeface="Calibri" panose="020F0502020204030204" pitchFamily="34" charset="0"/>
              </a:rPr>
              <a:t>4.9</a:t>
            </a:r>
            <a:endParaRPr lang="en-CA" sz="1200" dirty="0">
              <a:latin typeface="Calibri" panose="020F050202020403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78846" y="6033531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>
                <a:latin typeface="Calibri" panose="020F0502020204030204" pitchFamily="34" charset="0"/>
              </a:rPr>
              <a:t>1.5</a:t>
            </a:r>
            <a:endParaRPr lang="en-CA" sz="1200" dirty="0">
              <a:latin typeface="Calibri" panose="020F050202020403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519831" y="5666208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>
                <a:latin typeface="Calibri" panose="020F0502020204030204" pitchFamily="34" charset="0"/>
              </a:rPr>
              <a:t>634</a:t>
            </a:r>
            <a:endParaRPr lang="en-CA" sz="1200" dirty="0">
              <a:latin typeface="Calibri" panose="020F050202020403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05319" y="5666208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>
                <a:latin typeface="Calibri" panose="020F0502020204030204" pitchFamily="34" charset="0"/>
              </a:rPr>
              <a:t>634</a:t>
            </a:r>
            <a:endParaRPr lang="en-CA" sz="12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4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66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66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33" grpId="0"/>
      <p:bldP spid="34" grpId="0"/>
      <p:bldP spid="35" grpId="0"/>
      <p:bldP spid="36" grpId="0"/>
      <p:bldP spid="28" grpId="0" build="allAtOnce"/>
      <p:bldP spid="29" grpId="0" build="allAtOnce"/>
      <p:bldP spid="39" grpId="0" build="allAtOnce"/>
      <p:bldP spid="40" grpId="0" build="allAtOnce"/>
      <p:bldP spid="41" grpId="0"/>
      <p:bldP spid="41" grpId="1"/>
      <p:bldP spid="42" grpId="0"/>
      <p:bldP spid="4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" b="9040"/>
          <a:stretch/>
        </p:blipFill>
        <p:spPr>
          <a:xfrm>
            <a:off x="8521259" y="690277"/>
            <a:ext cx="613398" cy="89671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344273" y="0"/>
            <a:ext cx="5128664" cy="639638"/>
          </a:xfrm>
        </p:spPr>
        <p:txBody>
          <a:bodyPr/>
          <a:lstStyle/>
          <a:p>
            <a:pPr lvl="0"/>
            <a:r>
              <a:rPr lang="en-CA" sz="2800" dirty="0" smtClean="0">
                <a:latin typeface="Calibri" panose="020F0502020204030204" pitchFamily="34" charset="0"/>
              </a:rPr>
              <a:t>Structure Odor Relationship </a:t>
            </a:r>
            <a:endParaRPr lang="en-CA" sz="2800" dirty="0">
              <a:latin typeface="Calibri" panose="020F0502020204030204" pitchFamily="34" charset="0"/>
            </a:endParaRPr>
          </a:p>
          <a:p>
            <a:endParaRPr lang="en-CA" dirty="0">
              <a:latin typeface="Calibri" panose="020F0502020204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 smtClean="0">
                <a:latin typeface="Calibri" panose="020F0502020204030204" pitchFamily="34" charset="0"/>
              </a:rPr>
              <a:t>Elsharif I Promotionsvortrag I 30.11.17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759437E-DD65-47AE-A718-65B9481C0A9E}" type="slidenum">
              <a:rPr lang="de-DE" smtClean="0">
                <a:latin typeface="Calibri" panose="020F0502020204030204" pitchFamily="34" charset="0"/>
              </a:rPr>
              <a:pPr/>
              <a:t>13</a:t>
            </a:fld>
            <a:r>
              <a:rPr lang="de-DE" dirty="0"/>
              <a:t>/29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9" name="Content Placeholder 1"/>
          <p:cNvSpPr>
            <a:spLocks noGrp="1"/>
          </p:cNvSpPr>
          <p:nvPr>
            <p:ph sz="quarter" idx="13"/>
          </p:nvPr>
        </p:nvSpPr>
        <p:spPr>
          <a:xfrm>
            <a:off x="450989" y="848497"/>
            <a:ext cx="8340387" cy="5571217"/>
          </a:xfrm>
        </p:spPr>
        <p:txBody>
          <a:bodyPr/>
          <a:lstStyle/>
          <a:p>
            <a:pPr marL="0" lvl="0" indent="0">
              <a:buNone/>
            </a:pPr>
            <a:r>
              <a:rPr lang="en-US" sz="2000" dirty="0">
                <a:latin typeface="Calibri" panose="020F0502020204030204" pitchFamily="34" charset="0"/>
              </a:rPr>
              <a:t>1-Linalool / Linalyl </a:t>
            </a:r>
            <a:r>
              <a:rPr lang="en-US" sz="2000" dirty="0" smtClean="0">
                <a:latin typeface="Calibri" panose="020F0502020204030204" pitchFamily="34" charset="0"/>
              </a:rPr>
              <a:t>acetate </a:t>
            </a:r>
            <a:r>
              <a:rPr lang="en-US" sz="2000" dirty="0">
                <a:latin typeface="Calibri" panose="020F0502020204030204" pitchFamily="34" charset="0"/>
              </a:rPr>
              <a:t>(cont.)</a:t>
            </a:r>
            <a:r>
              <a:rPr lang="en-CA" sz="2000" baseline="30000" dirty="0" smtClean="0">
                <a:latin typeface="Calibri" panose="020F0502020204030204" pitchFamily="34" charset="0"/>
              </a:rPr>
              <a:t> [11]</a:t>
            </a:r>
            <a:r>
              <a:rPr lang="en-US" sz="2000" dirty="0" smtClean="0">
                <a:latin typeface="Calibri" panose="020F0502020204030204" pitchFamily="34" charset="0"/>
              </a:rPr>
              <a:t> </a:t>
            </a:r>
            <a:endParaRPr lang="en-US" sz="20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CA" dirty="0">
              <a:latin typeface="Calibri" panose="020F0502020204030204" pitchFamily="34" charset="0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2445054"/>
              </p:ext>
            </p:extLst>
          </p:nvPr>
        </p:nvGraphicFramePr>
        <p:xfrm>
          <a:off x="1744663" y="1290638"/>
          <a:ext cx="757237" cy="175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02" name="CS ChemDraw Drawing" r:id="rId5" imgW="714716" imgH="1770736" progId="ChemDraw.Document.6.0">
                  <p:embed/>
                </p:oleObj>
              </mc:Choice>
              <mc:Fallback>
                <p:oleObj name="CS ChemDraw Drawing" r:id="rId5" imgW="714716" imgH="1770736" progId="ChemDraw.Document.6.0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44663" y="1290638"/>
                        <a:ext cx="757237" cy="175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587105" y="2959295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2060"/>
                </a:solidFill>
                <a:latin typeface="Calibri" panose="020F0502020204030204" pitchFamily="34" charset="0"/>
              </a:rPr>
              <a:t>Linalool</a:t>
            </a:r>
            <a:r>
              <a:rPr lang="en-CA" dirty="0">
                <a:solidFill>
                  <a:srgbClr val="003865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2151976" y="1196597"/>
            <a:ext cx="373587" cy="425613"/>
          </a:xfrm>
          <a:prstGeom prst="roundRect">
            <a:avLst/>
          </a:prstGeom>
          <a:noFill/>
          <a:ln>
            <a:solidFill>
              <a:srgbClr val="009B77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1151" tIns="171151" rIns="171151" bIns="171151" numCol="1" spcCol="1270" rtlCol="0" anchor="ctr" anchorCtr="0">
            <a:noAutofit/>
          </a:bodyPr>
          <a:lstStyle/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CA" sz="2100" kern="1200">
              <a:latin typeface="Calibri" panose="020F050202020403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5" r="1182"/>
          <a:stretch/>
        </p:blipFill>
        <p:spPr>
          <a:xfrm>
            <a:off x="7248059" y="1498211"/>
            <a:ext cx="1523221" cy="1003030"/>
          </a:xfrm>
          <a:prstGeom prst="rect">
            <a:avLst/>
          </a:prstGeom>
        </p:spPr>
      </p:pic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1587031"/>
              </p:ext>
            </p:extLst>
          </p:nvPr>
        </p:nvGraphicFramePr>
        <p:xfrm>
          <a:off x="3146425" y="1338263"/>
          <a:ext cx="788988" cy="170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03" name="CS ChemDraw Drawing" r:id="rId8" imgW="767658" imgH="1770736" progId="ChemDraw.Document.6.0">
                  <p:embed/>
                </p:oleObj>
              </mc:Choice>
              <mc:Fallback>
                <p:oleObj name="CS ChemDraw Drawing" r:id="rId8" imgW="767658" imgH="1770736" progId="ChemDraw.Document.6.0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46425" y="1338263"/>
                        <a:ext cx="788988" cy="170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Rectangle 35"/>
          <p:cNvSpPr/>
          <p:nvPr/>
        </p:nvSpPr>
        <p:spPr>
          <a:xfrm>
            <a:off x="1554002" y="3182834"/>
            <a:ext cx="989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</a:rPr>
              <a:t>3.2 ng/L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109828" y="3185079"/>
            <a:ext cx="101521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  <a:latin typeface="Calibri" panose="020F0502020204030204" pitchFamily="34" charset="0"/>
              </a:rPr>
              <a:t>111 </a:t>
            </a: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</a:rPr>
              <a:t>ng/L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822703" y="2957626"/>
            <a:ext cx="1578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2060"/>
                </a:solidFill>
                <a:latin typeface="Calibri" panose="020F0502020204030204" pitchFamily="34" charset="0"/>
              </a:rPr>
              <a:t>Linalyl acetate </a:t>
            </a:r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9921670"/>
              </p:ext>
            </p:extLst>
          </p:nvPr>
        </p:nvGraphicFramePr>
        <p:xfrm>
          <a:off x="4943475" y="1365250"/>
          <a:ext cx="1109663" cy="166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04" name="CS ChemDraw Drawing" r:id="rId10" imgW="1076785" imgH="1772107" progId="ChemDraw.Document.6.0">
                  <p:embed/>
                </p:oleObj>
              </mc:Choice>
              <mc:Fallback>
                <p:oleObj name="CS ChemDraw Drawing" r:id="rId10" imgW="1076785" imgH="1772107" progId="ChemDraw.Document.6.0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943475" y="1365250"/>
                        <a:ext cx="1109663" cy="166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4679031" y="2951050"/>
            <a:ext cx="2087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002060"/>
                </a:solidFill>
                <a:latin typeface="Calibri" panose="020F0502020204030204" pitchFamily="34" charset="0"/>
              </a:rPr>
              <a:t>8-Oxolinalyl acetate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141843" y="3182834"/>
            <a:ext cx="955904" cy="369332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</a:rPr>
              <a:t>5.9 ng/L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44272" y="6360474"/>
            <a:ext cx="2489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[11] </a:t>
            </a:r>
            <a:r>
              <a:rPr lang="da-DK" sz="1000" i="1" dirty="0">
                <a:latin typeface="Calibri" panose="020F0502020204030204" pitchFamily="34" charset="0"/>
              </a:rPr>
              <a:t>Elsharif, Banerjee et al. 2015</a:t>
            </a:r>
            <a:endParaRPr lang="en-CA" sz="1000" i="1" dirty="0">
              <a:latin typeface="Calibri" panose="020F0502020204030204" pitchFamily="34" charset="0"/>
            </a:endParaRP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3358046"/>
              </p:ext>
            </p:extLst>
          </p:nvPr>
        </p:nvGraphicFramePr>
        <p:xfrm>
          <a:off x="1462088" y="3962731"/>
          <a:ext cx="1273175" cy="177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05" name="CS ChemDraw Drawing" r:id="rId12" imgW="1180874" imgH="1770736" progId="ChemDraw.Document.6.0">
                  <p:embed/>
                </p:oleObj>
              </mc:Choice>
              <mc:Fallback>
                <p:oleObj name="CS ChemDraw Drawing" r:id="rId12" imgW="1180874" imgH="1770736" progId="ChemDraw.Document.6.0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462088" y="3962731"/>
                        <a:ext cx="1273175" cy="1770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1060767" y="5598231"/>
            <a:ext cx="182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002060"/>
                </a:solidFill>
                <a:latin typeface="Calibri" panose="020F0502020204030204" pitchFamily="34" charset="0"/>
              </a:rPr>
              <a:t>8-Hydroxylinalool</a:t>
            </a:r>
            <a:endParaRPr lang="en-CA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304757" y="6094970"/>
            <a:ext cx="11658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</a:rPr>
              <a:t>160 ng/L</a:t>
            </a:r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6443099"/>
              </p:ext>
            </p:extLst>
          </p:nvPr>
        </p:nvGraphicFramePr>
        <p:xfrm>
          <a:off x="3260725" y="3902406"/>
          <a:ext cx="1273175" cy="176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06" name="CS ChemDraw Drawing" r:id="rId14" imgW="1180874" imgH="1770736" progId="ChemDraw.Document.6.0">
                  <p:embed/>
                </p:oleObj>
              </mc:Choice>
              <mc:Fallback>
                <p:oleObj name="CS ChemDraw Drawing" r:id="rId14" imgW="1180874" imgH="1770736" progId="ChemDraw.Document.6.0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260725" y="3902406"/>
                        <a:ext cx="1273175" cy="176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2957535" y="5598231"/>
            <a:ext cx="2433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 smtClean="0">
                <a:solidFill>
                  <a:srgbClr val="002060"/>
                </a:solidFill>
                <a:latin typeface="Calibri" panose="020F0502020204030204" pitchFamily="34" charset="0"/>
              </a:rPr>
              <a:t>8-Hydroxylinalyl acetate</a:t>
            </a:r>
            <a:endParaRPr lang="en-CA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334163" y="6097520"/>
            <a:ext cx="101521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</a:rPr>
              <a:t>103 ng/L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277866" y="5537145"/>
            <a:ext cx="269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rgbClr val="002060"/>
                </a:solidFill>
                <a:latin typeface="Calibri" panose="020F0502020204030204" pitchFamily="34" charset="0"/>
              </a:rPr>
              <a:t>8-Carboxylinalyl acetate</a:t>
            </a:r>
          </a:p>
        </p:txBody>
      </p:sp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5706045"/>
              </p:ext>
            </p:extLst>
          </p:nvPr>
        </p:nvGraphicFramePr>
        <p:xfrm>
          <a:off x="5284788" y="3930981"/>
          <a:ext cx="1187450" cy="198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07" name="CS ChemDraw Drawing" r:id="rId16" imgW="1088001" imgH="2195474" progId="ChemDraw.Document.6.0">
                  <p:embed/>
                </p:oleObj>
              </mc:Choice>
              <mc:Fallback>
                <p:oleObj name="CS ChemDraw Drawing" r:id="rId16" imgW="1088001" imgH="2195474" progId="ChemDraw.Document.6.0">
                  <p:embed/>
                  <p:pic>
                    <p:nvPicPr>
                      <p:cNvPr id="32" name="Object 31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284788" y="3930981"/>
                        <a:ext cx="1187450" cy="1987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5700270" y="6102082"/>
            <a:ext cx="866840" cy="338554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6.1 ng/L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5" t="22823" r="20937"/>
          <a:stretch/>
        </p:blipFill>
        <p:spPr>
          <a:xfrm>
            <a:off x="6168384" y="4543928"/>
            <a:ext cx="411151" cy="669886"/>
          </a:xfrm>
          <a:prstGeom prst="rect">
            <a:avLst/>
          </a:prstGeom>
        </p:spPr>
      </p:pic>
      <p:sp>
        <p:nvSpPr>
          <p:cNvPr id="7" name="Curved Left Arrow 6"/>
          <p:cNvSpPr/>
          <p:nvPr/>
        </p:nvSpPr>
        <p:spPr>
          <a:xfrm>
            <a:off x="6766269" y="2710100"/>
            <a:ext cx="1079058" cy="2064480"/>
          </a:xfrm>
          <a:prstGeom prst="curvedLeftArrow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1151" tIns="171151" rIns="171151" bIns="171151" numCol="1" spcCol="1270" rtlCol="0" anchor="ctr" anchorCtr="0">
            <a:noAutofit/>
          </a:bodyPr>
          <a:lstStyle/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CA" sz="2100" kern="120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92928" y="3505676"/>
            <a:ext cx="3059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(Citrus, lemon-like, soapy, fatty)</a:t>
            </a:r>
            <a:endParaRPr lang="en-US" sz="1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168440" y="5851667"/>
            <a:ext cx="1273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(Citrus, fatty)</a:t>
            </a:r>
            <a:endParaRPr lang="en-US" sz="1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76154" y="5855488"/>
            <a:ext cx="7938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(</a:t>
            </a: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Citrus)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561880" y="3457340"/>
            <a:ext cx="176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(Citrus, lemon-like)</a:t>
            </a:r>
            <a:endParaRPr lang="en-US" sz="1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318266" y="5816746"/>
            <a:ext cx="1889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(Fatty, musty, waxy!)</a:t>
            </a:r>
          </a:p>
        </p:txBody>
      </p:sp>
    </p:spTree>
    <p:extLst>
      <p:ext uri="{BB962C8B-B14F-4D97-AF65-F5344CB8AC3E}">
        <p14:creationId xmlns:p14="http://schemas.microsoft.com/office/powerpoint/2010/main" val="128232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0" grpId="0"/>
      <p:bldP spid="42" grpId="0"/>
      <p:bldP spid="43" grpId="0"/>
      <p:bldP spid="26" grpId="0"/>
      <p:bldP spid="27" grpId="0"/>
      <p:bldP spid="32" grpId="0"/>
      <p:bldP spid="34" grpId="0"/>
      <p:bldP spid="50" grpId="0"/>
      <p:bldP spid="53" grpId="0"/>
      <p:bldP spid="7" grpId="0" animBg="1"/>
      <p:bldP spid="31" grpId="0"/>
      <p:bldP spid="38" grpId="0"/>
      <p:bldP spid="44" grpId="0"/>
      <p:bldP spid="45" grpId="0"/>
      <p:bldP spid="4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" b="9040"/>
          <a:stretch/>
        </p:blipFill>
        <p:spPr>
          <a:xfrm>
            <a:off x="8521259" y="690277"/>
            <a:ext cx="613398" cy="89671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5" r="1182"/>
          <a:stretch/>
        </p:blipFill>
        <p:spPr>
          <a:xfrm>
            <a:off x="7248059" y="1498211"/>
            <a:ext cx="1523221" cy="100303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sz="2000" dirty="0" smtClean="0">
                <a:latin typeface="Calibri" panose="020F0502020204030204" pitchFamily="34" charset="0"/>
              </a:rPr>
              <a:t>2-a)Geraniol </a:t>
            </a:r>
            <a:r>
              <a:rPr lang="en-US" sz="2000" dirty="0">
                <a:latin typeface="Calibri" panose="020F0502020204030204" pitchFamily="34" charset="0"/>
              </a:rPr>
              <a:t>/ Geranyl </a:t>
            </a:r>
            <a:r>
              <a:rPr lang="en-US" sz="2000" dirty="0" smtClean="0">
                <a:latin typeface="Calibri" panose="020F0502020204030204" pitchFamily="34" charset="0"/>
              </a:rPr>
              <a:t>acetate </a:t>
            </a:r>
            <a:r>
              <a:rPr lang="en-CA" sz="2000" baseline="30000" dirty="0" smtClean="0">
                <a:latin typeface="Calibri" panose="020F0502020204030204" pitchFamily="34" charset="0"/>
              </a:rPr>
              <a:t>[12]</a:t>
            </a:r>
            <a:r>
              <a:rPr lang="en-US" sz="2000" dirty="0" smtClean="0">
                <a:latin typeface="Calibri" panose="020F0502020204030204" pitchFamily="34" charset="0"/>
              </a:rPr>
              <a:t> </a:t>
            </a:r>
            <a:endParaRPr lang="en-US" sz="2000" dirty="0">
              <a:latin typeface="Calibri" panose="020F0502020204030204" pitchFamily="34" charset="0"/>
            </a:endParaRPr>
          </a:p>
          <a:p>
            <a:endParaRPr lang="en-CA" dirty="0">
              <a:latin typeface="Calibri" panose="020F050202020403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344273" y="0"/>
            <a:ext cx="3232940" cy="639638"/>
          </a:xfrm>
        </p:spPr>
        <p:txBody>
          <a:bodyPr/>
          <a:lstStyle/>
          <a:p>
            <a:pPr lvl="0"/>
            <a:r>
              <a:rPr lang="en-US" sz="2800" dirty="0">
                <a:latin typeface="Calibri" panose="020F0502020204030204" pitchFamily="34" charset="0"/>
              </a:rPr>
              <a:t>Sensory </a:t>
            </a:r>
            <a:r>
              <a:rPr lang="en-US" sz="2800" dirty="0" smtClean="0">
                <a:latin typeface="Calibri" panose="020F0502020204030204" pitchFamily="34" charset="0"/>
              </a:rPr>
              <a:t>Analysis</a:t>
            </a:r>
            <a:endParaRPr lang="en-CA" sz="2800" dirty="0">
              <a:latin typeface="Calibri" panose="020F0502020204030204" pitchFamily="34" charset="0"/>
            </a:endParaRPr>
          </a:p>
          <a:p>
            <a:endParaRPr lang="en-CA" dirty="0">
              <a:latin typeface="Calibri" panose="020F0502020204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 smtClean="0">
                <a:latin typeface="Calibri" panose="020F0502020204030204" pitchFamily="34" charset="0"/>
              </a:rPr>
              <a:t>Elsharif I Promotionsvortrag I 30.11.17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759437E-DD65-47AE-A718-65B9481C0A9E}" type="slidenum">
              <a:rPr lang="de-DE" smtClean="0">
                <a:latin typeface="Calibri" panose="020F0502020204030204" pitchFamily="34" charset="0"/>
              </a:rPr>
              <a:pPr/>
              <a:t>14</a:t>
            </a:fld>
            <a:r>
              <a:rPr lang="de-DE" dirty="0"/>
              <a:t>/29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2207" y="3234323"/>
            <a:ext cx="1607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(Citrus</a:t>
            </a: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, </a:t>
            </a:r>
            <a:r>
              <a:rPr lang="en-US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floral</a:t>
            </a: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30456" y="3253749"/>
            <a:ext cx="2072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(Fatty</a:t>
            </a: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, citrus, </a:t>
            </a:r>
            <a:r>
              <a:rPr lang="en-US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soapy)</a:t>
            </a:r>
            <a:endParaRPr lang="en-US" sz="1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9708177"/>
              </p:ext>
            </p:extLst>
          </p:nvPr>
        </p:nvGraphicFramePr>
        <p:xfrm>
          <a:off x="829410" y="1326851"/>
          <a:ext cx="1199840" cy="1520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54" name="CS ChemDraw Drawing" r:id="rId5" imgW="1509996" imgH="1762831" progId="ChemDraw.Document.6.0">
                  <p:embed/>
                </p:oleObj>
              </mc:Choice>
              <mc:Fallback>
                <p:oleObj name="CS ChemDraw Drawing" r:id="rId5" imgW="1509996" imgH="1762831" progId="ChemDraw.Document.6.0">
                  <p:embed/>
                  <p:pic>
                    <p:nvPicPr>
                      <p:cNvPr id="26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410" y="1326851"/>
                        <a:ext cx="1199840" cy="152036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5719707"/>
              </p:ext>
            </p:extLst>
          </p:nvPr>
        </p:nvGraphicFramePr>
        <p:xfrm>
          <a:off x="2702452" y="1305549"/>
          <a:ext cx="1266687" cy="1522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55" name="CS ChemDraw Drawing" r:id="rId7" imgW="1509996" imgH="1764594" progId="ChemDraw.Document.6.0">
                  <p:embed/>
                </p:oleObj>
              </mc:Choice>
              <mc:Fallback>
                <p:oleObj name="CS ChemDraw Drawing" r:id="rId7" imgW="1509996" imgH="1764594" progId="ChemDraw.Document.6.0">
                  <p:embed/>
                  <p:pic>
                    <p:nvPicPr>
                      <p:cNvPr id="27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2452" y="1305549"/>
                        <a:ext cx="1266687" cy="152208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400158"/>
              </p:ext>
            </p:extLst>
          </p:nvPr>
        </p:nvGraphicFramePr>
        <p:xfrm>
          <a:off x="4320686" y="1305437"/>
          <a:ext cx="1355029" cy="15434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56" name="CS ChemDraw Drawing" r:id="rId9" imgW="1509996" imgH="1764594" progId="ChemDraw.Document.6.0">
                  <p:embed/>
                </p:oleObj>
              </mc:Choice>
              <mc:Fallback>
                <p:oleObj name="CS ChemDraw Drawing" r:id="rId9" imgW="1509996" imgH="1764594" progId="ChemDraw.Document.6.0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0686" y="1305437"/>
                        <a:ext cx="1355029" cy="154348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0657294"/>
              </p:ext>
            </p:extLst>
          </p:nvPr>
        </p:nvGraphicFramePr>
        <p:xfrm>
          <a:off x="5941739" y="1326851"/>
          <a:ext cx="1338025" cy="1729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57" name="CS ChemDraw Drawing" r:id="rId11" imgW="1509903" imgH="2188083" progId="ChemDraw.Document.6.0">
                  <p:embed/>
                </p:oleObj>
              </mc:Choice>
              <mc:Fallback>
                <p:oleObj name="CS ChemDraw Drawing" r:id="rId11" imgW="1509903" imgH="2188083" progId="ChemDraw.Document.6.0">
                  <p:embed/>
                  <p:pic>
                    <p:nvPicPr>
                      <p:cNvPr id="29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1739" y="1326851"/>
                        <a:ext cx="1338025" cy="172996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2254893" y="3249285"/>
            <a:ext cx="16107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(Fatty</a:t>
            </a: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, </a:t>
            </a:r>
            <a:r>
              <a:rPr lang="en-US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musty</a:t>
            </a: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2846" y="2949751"/>
            <a:ext cx="94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Geraniol</a:t>
            </a:r>
            <a:r>
              <a:rPr lang="en-CA" dirty="0" smtClean="0">
                <a:solidFill>
                  <a:srgbClr val="002060"/>
                </a:solidFill>
                <a:latin typeface="Calibri" panose="020F0502020204030204" pitchFamily="34" charset="0"/>
              </a:rPr>
              <a:t> </a:t>
            </a:r>
            <a:endParaRPr lang="en-CA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56348" y="2949751"/>
            <a:ext cx="1403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8-Oxogeraniol</a:t>
            </a:r>
            <a:r>
              <a:rPr lang="en-CA" dirty="0" smtClean="0">
                <a:solidFill>
                  <a:srgbClr val="002060"/>
                </a:solidFill>
                <a:latin typeface="Calibri" panose="020F0502020204030204" pitchFamily="34" charset="0"/>
              </a:rPr>
              <a:t> </a:t>
            </a:r>
            <a:endParaRPr lang="en-CA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45736" y="2949751"/>
            <a:ext cx="1754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8-Hydroxygeraniol</a:t>
            </a:r>
            <a:r>
              <a:rPr lang="en-CA" dirty="0" smtClean="0">
                <a:solidFill>
                  <a:srgbClr val="002060"/>
                </a:solidFill>
                <a:latin typeface="Calibri" panose="020F0502020204030204" pitchFamily="34" charset="0"/>
              </a:rPr>
              <a:t> </a:t>
            </a:r>
            <a:endParaRPr lang="en-CA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56078" y="3243368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(Odorless)</a:t>
            </a:r>
            <a:endParaRPr lang="en-US" sz="1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99604" y="2939370"/>
            <a:ext cx="1746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8-Carboxygeraniol</a:t>
            </a:r>
            <a:r>
              <a:rPr lang="en-CA" dirty="0" smtClean="0">
                <a:solidFill>
                  <a:srgbClr val="002060"/>
                </a:solidFill>
                <a:latin typeface="Calibri" panose="020F0502020204030204" pitchFamily="34" charset="0"/>
              </a:rPr>
              <a:t> </a:t>
            </a:r>
            <a:endParaRPr lang="en-CA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314576"/>
              </p:ext>
            </p:extLst>
          </p:nvPr>
        </p:nvGraphicFramePr>
        <p:xfrm>
          <a:off x="754260" y="4154453"/>
          <a:ext cx="6276171" cy="219456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814997">
                  <a:extLst>
                    <a:ext uri="{9D8B030D-6E8A-4147-A177-3AD203B41FA5}">
                      <a16:colId xmlns:a16="http://schemas.microsoft.com/office/drawing/2014/main" val="4185340465"/>
                    </a:ext>
                  </a:extLst>
                </a:gridCol>
                <a:gridCol w="533026">
                  <a:extLst>
                    <a:ext uri="{9D8B030D-6E8A-4147-A177-3AD203B41FA5}">
                      <a16:colId xmlns:a16="http://schemas.microsoft.com/office/drawing/2014/main" val="1038862793"/>
                    </a:ext>
                  </a:extLst>
                </a:gridCol>
                <a:gridCol w="533026">
                  <a:extLst>
                    <a:ext uri="{9D8B030D-6E8A-4147-A177-3AD203B41FA5}">
                      <a16:colId xmlns:a16="http://schemas.microsoft.com/office/drawing/2014/main" val="1219806726"/>
                    </a:ext>
                  </a:extLst>
                </a:gridCol>
                <a:gridCol w="533026">
                  <a:extLst>
                    <a:ext uri="{9D8B030D-6E8A-4147-A177-3AD203B41FA5}">
                      <a16:colId xmlns:a16="http://schemas.microsoft.com/office/drawing/2014/main" val="867542101"/>
                    </a:ext>
                  </a:extLst>
                </a:gridCol>
                <a:gridCol w="497671">
                  <a:extLst>
                    <a:ext uri="{9D8B030D-6E8A-4147-A177-3AD203B41FA5}">
                      <a16:colId xmlns:a16="http://schemas.microsoft.com/office/drawing/2014/main" val="4049723463"/>
                    </a:ext>
                  </a:extLst>
                </a:gridCol>
                <a:gridCol w="497671">
                  <a:extLst>
                    <a:ext uri="{9D8B030D-6E8A-4147-A177-3AD203B41FA5}">
                      <a16:colId xmlns:a16="http://schemas.microsoft.com/office/drawing/2014/main" val="2060723561"/>
                    </a:ext>
                  </a:extLst>
                </a:gridCol>
                <a:gridCol w="533026">
                  <a:extLst>
                    <a:ext uri="{9D8B030D-6E8A-4147-A177-3AD203B41FA5}">
                      <a16:colId xmlns:a16="http://schemas.microsoft.com/office/drawing/2014/main" val="1235694952"/>
                    </a:ext>
                  </a:extLst>
                </a:gridCol>
                <a:gridCol w="497671">
                  <a:extLst>
                    <a:ext uri="{9D8B030D-6E8A-4147-A177-3AD203B41FA5}">
                      <a16:colId xmlns:a16="http://schemas.microsoft.com/office/drawing/2014/main" val="755473891"/>
                    </a:ext>
                  </a:extLst>
                </a:gridCol>
                <a:gridCol w="836057">
                  <a:extLst>
                    <a:ext uri="{9D8B030D-6E8A-4147-A177-3AD203B41FA5}">
                      <a16:colId xmlns:a16="http://schemas.microsoft.com/office/drawing/2014/main" val="1951322162"/>
                    </a:ext>
                  </a:extLst>
                </a:gridCol>
              </a:tblGrid>
              <a:tr h="340632">
                <a:tc rowSpan="2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  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Odorant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gridSpan="7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Odor Threshold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[ng/L(air)] 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CA" sz="1200" b="1" kern="120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CA" sz="1200" b="1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Group OT</a:t>
                      </a:r>
                      <a:endParaRPr lang="en-CA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25133496"/>
                  </a:ext>
                </a:extLst>
              </a:tr>
              <a:tr h="100483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P1</a:t>
                      </a:r>
                      <a:endParaRPr lang="en-CA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P2</a:t>
                      </a:r>
                      <a:endParaRPr lang="en-CA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P3</a:t>
                      </a:r>
                      <a:endParaRPr lang="en-CA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P4</a:t>
                      </a:r>
                      <a:endParaRPr lang="en-CA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P5</a:t>
                      </a:r>
                      <a:endParaRPr lang="en-CA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P6</a:t>
                      </a:r>
                      <a:endParaRPr lang="en-CA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P7</a:t>
                      </a:r>
                      <a:endParaRPr lang="en-CA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en-C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6036078"/>
                  </a:ext>
                </a:extLst>
              </a:tr>
              <a:tr h="290796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Geraniol 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5810" marR="5581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23.1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5810" marR="5581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23.1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5810" marR="5581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23.1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5810" marR="5581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11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5810" marR="5581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11.5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5810" marR="5581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en-CA" sz="1200" kern="1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5810" marR="5581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14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5810" marR="55810" marT="0" marB="0"/>
                </a:tc>
                <a:extLst>
                  <a:ext uri="{0D108BD9-81ED-4DB2-BD59-A6C34878D82A}">
                    <a16:rowId xmlns:a16="http://schemas.microsoft.com/office/drawing/2014/main" val="333204093"/>
                  </a:ext>
                </a:extLst>
              </a:tr>
              <a:tr h="25237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8-Oxogeraniol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5810" marR="5581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39.8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5810" marR="5581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5810" marR="5581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319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5810" marR="5581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39.8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5810" marR="5581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79.6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5810" marR="5581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5810" marR="5581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194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5810" marR="55810" marT="0" marB="0"/>
                </a:tc>
                <a:extLst>
                  <a:ext uri="{0D108BD9-81ED-4DB2-BD59-A6C34878D82A}">
                    <a16:rowId xmlns:a16="http://schemas.microsoft.com/office/drawing/2014/main" val="1657464180"/>
                  </a:ext>
                </a:extLst>
              </a:tr>
              <a:tr h="346459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8-Hydroxygeraniol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5810" marR="5581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270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5810" marR="5581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N.O.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5810" marR="5581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540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5810" marR="5581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135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5810" marR="5581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270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5810" marR="5581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540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5810" marR="5581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340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5810" marR="55810" marT="0" marB="0"/>
                </a:tc>
                <a:extLst>
                  <a:ext uri="{0D108BD9-81ED-4DB2-BD59-A6C34878D82A}">
                    <a16:rowId xmlns:a16="http://schemas.microsoft.com/office/drawing/2014/main" val="166846750"/>
                  </a:ext>
                </a:extLst>
              </a:tr>
              <a:tr h="25237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8-Carboxygeraniol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CA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4707643"/>
                  </a:ext>
                </a:extLst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344271" y="6350426"/>
            <a:ext cx="86029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[12] Elsharif and </a:t>
            </a:r>
            <a:r>
              <a:rPr lang="en-CA" sz="1000" i="1" dirty="0" err="1">
                <a:latin typeface="Calibri" panose="020F0502020204030204" pitchFamily="34" charset="0"/>
              </a:rPr>
              <a:t>Buettner</a:t>
            </a:r>
            <a:r>
              <a:rPr lang="en-CA" sz="1000" i="1" dirty="0">
                <a:latin typeface="Calibri" panose="020F0502020204030204" pitchFamily="34" charset="0"/>
              </a:rPr>
              <a:t> 2016</a:t>
            </a:r>
          </a:p>
        </p:txBody>
      </p:sp>
      <p:sp>
        <p:nvSpPr>
          <p:cNvPr id="36" name="Right Arrow 35"/>
          <p:cNvSpPr/>
          <p:nvPr/>
        </p:nvSpPr>
        <p:spPr>
          <a:xfrm>
            <a:off x="2174914" y="3513869"/>
            <a:ext cx="4192179" cy="549500"/>
          </a:xfrm>
          <a:prstGeom prst="rightArrow">
            <a:avLst/>
          </a:prstGeom>
          <a:noFill/>
          <a:ln>
            <a:solidFill>
              <a:srgbClr val="0038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51873" y="3624682"/>
            <a:ext cx="9891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14 ng/L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514370" y="3613070"/>
            <a:ext cx="13718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194 </a:t>
            </a: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ng/L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259867" y="3606488"/>
            <a:ext cx="13756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340 </a:t>
            </a: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ng/L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576770" y="359094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003865"/>
                </a:solidFill>
                <a:latin typeface="Calibri" panose="020F0502020204030204" pitchFamily="34" charset="0"/>
              </a:rPr>
              <a:t>----</a:t>
            </a:r>
            <a:endParaRPr lang="en-CA" dirty="0">
              <a:solidFill>
                <a:srgbClr val="003865"/>
              </a:solidFill>
              <a:latin typeface="Calibri" panose="020F050202020403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591221" y="2603722"/>
            <a:ext cx="128740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Panel:</a:t>
            </a:r>
            <a:endParaRPr lang="en-CA" sz="1600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ctr"/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7 </a:t>
            </a:r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females</a:t>
            </a:r>
            <a:endParaRPr lang="en-CA" sz="1600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ctr"/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Ages=(28-33)</a:t>
            </a:r>
          </a:p>
          <a:p>
            <a:pPr algn="ctr"/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Anosmia = </a:t>
            </a:r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1</a:t>
            </a:r>
            <a:endParaRPr lang="en-CA" sz="1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4152452" y="3253749"/>
            <a:ext cx="12939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724298" y="4975842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>
                <a:latin typeface="Calibri" panose="020F0502020204030204" pitchFamily="34" charset="0"/>
              </a:rPr>
              <a:t>2.88</a:t>
            </a:r>
            <a:endParaRPr lang="en-CA" sz="1200" dirty="0">
              <a:latin typeface="Calibri" panose="020F050202020403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05304" y="4974269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>
                <a:latin typeface="Calibri" panose="020F0502020204030204" pitchFamily="34" charset="0"/>
              </a:rPr>
              <a:t>23.1</a:t>
            </a:r>
            <a:endParaRPr lang="en-CA" sz="1200" dirty="0">
              <a:latin typeface="Calibri" panose="020F050202020403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26820" y="5343745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>
                <a:latin typeface="Calibri" panose="020F0502020204030204" pitchFamily="34" charset="0"/>
              </a:rPr>
              <a:t>637</a:t>
            </a:r>
            <a:endParaRPr lang="en-CA" sz="1200" dirty="0">
              <a:latin typeface="Calibri" panose="020F050202020403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623724" y="5706815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>
                <a:latin typeface="Calibri" panose="020F0502020204030204" pitchFamily="34" charset="0"/>
              </a:rPr>
              <a:t>540</a:t>
            </a:r>
            <a:endParaRPr lang="en-CA" sz="1200" dirty="0">
              <a:latin typeface="Calibri" panose="020F050202020403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697630" y="5338939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>
                <a:latin typeface="Calibri" panose="020F0502020204030204" pitchFamily="34" charset="0"/>
              </a:rPr>
              <a:t>637</a:t>
            </a:r>
            <a:endParaRPr lang="en-CA" sz="1200" dirty="0">
              <a:latin typeface="Calibri" panose="020F050202020403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737573" y="5345535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>
                <a:latin typeface="Calibri" panose="020F0502020204030204" pitchFamily="34" charset="0"/>
              </a:rPr>
              <a:t>637</a:t>
            </a:r>
            <a:endParaRPr lang="en-CA" sz="12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03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66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66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66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36C0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36C0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8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36C0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  <p:bldP spid="17" grpId="0"/>
      <p:bldP spid="36" grpId="0" animBg="1"/>
      <p:bldP spid="37" grpId="0"/>
      <p:bldP spid="38" grpId="0"/>
      <p:bldP spid="39" grpId="0"/>
      <p:bldP spid="40" grpId="0"/>
      <p:bldP spid="32" grpId="0"/>
      <p:bldP spid="32" grpId="1"/>
      <p:bldP spid="33" grpId="0"/>
      <p:bldP spid="33" grpId="1"/>
      <p:bldP spid="34" grpId="0"/>
      <p:bldP spid="34" grpId="1"/>
      <p:bldP spid="34" grpId="2"/>
      <p:bldP spid="35" grpId="0"/>
      <p:bldP spid="35" grpId="1"/>
      <p:bldP spid="41" grpId="0"/>
      <p:bldP spid="41" grpId="1"/>
      <p:bldP spid="44" grpId="0"/>
      <p:bldP spid="44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" b="9040"/>
          <a:stretch/>
        </p:blipFill>
        <p:spPr>
          <a:xfrm>
            <a:off x="8521259" y="690277"/>
            <a:ext cx="613398" cy="89671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5" r="1182"/>
          <a:stretch/>
        </p:blipFill>
        <p:spPr>
          <a:xfrm>
            <a:off x="7248059" y="1498211"/>
            <a:ext cx="1523221" cy="100303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sz="2000" dirty="0" smtClean="0">
                <a:latin typeface="Calibri" panose="020F0502020204030204" pitchFamily="34" charset="0"/>
              </a:rPr>
              <a:t>2-a)Geraniol / Geranyl acetate (cont.) </a:t>
            </a:r>
            <a:r>
              <a:rPr lang="en-CA" sz="2000" baseline="30000" dirty="0" smtClean="0">
                <a:latin typeface="Calibri" panose="020F0502020204030204" pitchFamily="34" charset="0"/>
              </a:rPr>
              <a:t>[12]</a:t>
            </a:r>
            <a:r>
              <a:rPr lang="en-US" sz="2000" dirty="0" smtClean="0">
                <a:latin typeface="Calibri" panose="020F0502020204030204" pitchFamily="34" charset="0"/>
              </a:rPr>
              <a:t> </a:t>
            </a:r>
            <a:endParaRPr lang="en-US" sz="2000" dirty="0">
              <a:latin typeface="Calibri" panose="020F050202020403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344272" y="0"/>
            <a:ext cx="3082215" cy="639638"/>
          </a:xfrm>
        </p:spPr>
        <p:txBody>
          <a:bodyPr/>
          <a:lstStyle/>
          <a:p>
            <a:pPr lvl="0"/>
            <a:r>
              <a:rPr lang="en-US" sz="2800" dirty="0">
                <a:latin typeface="Calibri" panose="020F0502020204030204" pitchFamily="34" charset="0"/>
              </a:rPr>
              <a:t>Sensory </a:t>
            </a:r>
            <a:r>
              <a:rPr lang="en-US" sz="2800" dirty="0" smtClean="0">
                <a:latin typeface="Calibri" panose="020F0502020204030204" pitchFamily="34" charset="0"/>
              </a:rPr>
              <a:t>Analysis</a:t>
            </a:r>
            <a:endParaRPr lang="en-CA" sz="2800" dirty="0">
              <a:latin typeface="Calibri" panose="020F0502020204030204" pitchFamily="34" charset="0"/>
            </a:endParaRPr>
          </a:p>
          <a:p>
            <a:endParaRPr lang="en-CA" dirty="0">
              <a:latin typeface="Calibri" panose="020F0502020204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 smtClean="0">
                <a:latin typeface="Calibri" panose="020F0502020204030204" pitchFamily="34" charset="0"/>
              </a:rPr>
              <a:t>Elsharif I Promotionsvortrag I 30.11.17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759437E-DD65-47AE-A718-65B9481C0A9E}" type="slidenum">
              <a:rPr lang="de-DE" smtClean="0">
                <a:latin typeface="Calibri" panose="020F0502020204030204" pitchFamily="34" charset="0"/>
              </a:rPr>
              <a:pPr/>
              <a:t>15</a:t>
            </a:fld>
            <a:r>
              <a:rPr lang="de-DE" dirty="0"/>
              <a:t>/29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8212" y="3432762"/>
            <a:ext cx="1607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(Citrus</a:t>
            </a: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, </a:t>
            </a:r>
            <a:r>
              <a:rPr lang="en-US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floral</a:t>
            </a: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67320" y="3429169"/>
            <a:ext cx="2072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(Citrus</a:t>
            </a: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, </a:t>
            </a:r>
            <a:r>
              <a:rPr lang="en-US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soapy)</a:t>
            </a:r>
            <a:endParaRPr lang="en-US" sz="1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7113952"/>
              </p:ext>
            </p:extLst>
          </p:nvPr>
        </p:nvGraphicFramePr>
        <p:xfrm>
          <a:off x="808038" y="1354153"/>
          <a:ext cx="1255501" cy="153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70" name="CS ChemDraw Drawing" r:id="rId6" imgW="1566291" imgH="1762887" progId="ChemDraw.Document.6.0">
                  <p:embed/>
                </p:oleObj>
              </mc:Choice>
              <mc:Fallback>
                <p:oleObj name="CS ChemDraw Drawing" r:id="rId6" imgW="1566291" imgH="1762887" progId="ChemDraw.Document.6.0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038" y="1354153"/>
                        <a:ext cx="1255501" cy="15339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9575305"/>
              </p:ext>
            </p:extLst>
          </p:nvPr>
        </p:nvGraphicFramePr>
        <p:xfrm>
          <a:off x="2462213" y="1341453"/>
          <a:ext cx="1326404" cy="15339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71" name="CS ChemDraw Drawing" r:id="rId8" imgW="1566291" imgH="1764411" progId="ChemDraw.Document.6.0">
                  <p:embed/>
                </p:oleObj>
              </mc:Choice>
              <mc:Fallback>
                <p:oleObj name="CS ChemDraw Drawing" r:id="rId8" imgW="1566291" imgH="1764411" progId="ChemDraw.Document.6.0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2213" y="1341453"/>
                        <a:ext cx="1326404" cy="153392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2382927"/>
              </p:ext>
            </p:extLst>
          </p:nvPr>
        </p:nvGraphicFramePr>
        <p:xfrm>
          <a:off x="4297363" y="1331928"/>
          <a:ext cx="1419788" cy="1558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72" name="CS ChemDraw Drawing" r:id="rId10" imgW="1566291" imgH="1765935" progId="ChemDraw.Document.6.0">
                  <p:embed/>
                </p:oleObj>
              </mc:Choice>
              <mc:Fallback>
                <p:oleObj name="CS ChemDraw Drawing" r:id="rId10" imgW="1566291" imgH="1765935" progId="ChemDraw.Document.6.0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7363" y="1331928"/>
                        <a:ext cx="1419788" cy="155813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5699021"/>
              </p:ext>
            </p:extLst>
          </p:nvPr>
        </p:nvGraphicFramePr>
        <p:xfrm>
          <a:off x="6058360" y="1331928"/>
          <a:ext cx="1379703" cy="1717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73" name="CS ChemDraw Drawing" r:id="rId12" imgW="1566291" imgH="2188083" progId="ChemDraw.Document.6.0">
                  <p:embed/>
                </p:oleObj>
              </mc:Choice>
              <mc:Fallback>
                <p:oleObj name="CS ChemDraw Drawing" r:id="rId12" imgW="1566291" imgH="2188083" progId="ChemDraw.Document.6.0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8360" y="1331928"/>
                        <a:ext cx="1379703" cy="171793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2149254" y="3432762"/>
            <a:ext cx="16107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(Fatty</a:t>
            </a: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, </a:t>
            </a:r>
            <a:r>
              <a:rPr lang="en-US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musty</a:t>
            </a: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1220" y="2889608"/>
            <a:ext cx="87876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Geranyl</a:t>
            </a:r>
            <a:r>
              <a:rPr lang="en-CA" dirty="0">
                <a:solidFill>
                  <a:srgbClr val="002060"/>
                </a:solidFill>
                <a:latin typeface="Calibri" panose="020F0502020204030204" pitchFamily="34" charset="0"/>
              </a:rPr>
              <a:t> </a:t>
            </a:r>
            <a:endParaRPr lang="en-CA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acetate</a:t>
            </a:r>
            <a:endParaRPr lang="en-CA" sz="1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16510" y="2889608"/>
            <a:ext cx="128387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8-Oxogeranyl</a:t>
            </a:r>
          </a:p>
          <a:p>
            <a:pPr algn="ctr"/>
            <a:r>
              <a:rPr lang="en-CA" dirty="0" smtClean="0">
                <a:solidFill>
                  <a:srgbClr val="002060"/>
                </a:solidFill>
                <a:latin typeface="Calibri" panose="020F0502020204030204" pitchFamily="34" charset="0"/>
              </a:rPr>
              <a:t> </a:t>
            </a:r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acetate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81510" y="2971618"/>
            <a:ext cx="16356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8-Hydroxygeranyl</a:t>
            </a:r>
          </a:p>
          <a:p>
            <a:pPr algn="ctr"/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 acetate</a:t>
            </a:r>
            <a:r>
              <a:rPr lang="en-CA" dirty="0" smtClean="0">
                <a:solidFill>
                  <a:srgbClr val="002060"/>
                </a:solidFill>
                <a:latin typeface="Calibri" panose="020F0502020204030204" pitchFamily="34" charset="0"/>
              </a:rPr>
              <a:t> </a:t>
            </a:r>
            <a:endParaRPr lang="en-CA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89941" y="3490740"/>
            <a:ext cx="1958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(Coconut, plasticine!)</a:t>
            </a:r>
            <a:endParaRPr lang="en-US" sz="1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95310" y="3002589"/>
            <a:ext cx="167347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8-Carboxygeranyl </a:t>
            </a:r>
          </a:p>
          <a:p>
            <a:pPr algn="ctr"/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acetate</a:t>
            </a:r>
            <a:r>
              <a:rPr lang="en-CA" dirty="0" smtClean="0">
                <a:solidFill>
                  <a:srgbClr val="002060"/>
                </a:solidFill>
                <a:latin typeface="Calibri" panose="020F0502020204030204" pitchFamily="34" charset="0"/>
              </a:rPr>
              <a:t> </a:t>
            </a:r>
            <a:endParaRPr lang="en-CA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276274"/>
              </p:ext>
            </p:extLst>
          </p:nvPr>
        </p:nvGraphicFramePr>
        <p:xfrm>
          <a:off x="784404" y="4133101"/>
          <a:ext cx="6684445" cy="219456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875473">
                  <a:extLst>
                    <a:ext uri="{9D8B030D-6E8A-4147-A177-3AD203B41FA5}">
                      <a16:colId xmlns:a16="http://schemas.microsoft.com/office/drawing/2014/main" val="4185340465"/>
                    </a:ext>
                  </a:extLst>
                </a:gridCol>
                <a:gridCol w="533026">
                  <a:extLst>
                    <a:ext uri="{9D8B030D-6E8A-4147-A177-3AD203B41FA5}">
                      <a16:colId xmlns:a16="http://schemas.microsoft.com/office/drawing/2014/main" val="1038862793"/>
                    </a:ext>
                  </a:extLst>
                </a:gridCol>
                <a:gridCol w="533026">
                  <a:extLst>
                    <a:ext uri="{9D8B030D-6E8A-4147-A177-3AD203B41FA5}">
                      <a16:colId xmlns:a16="http://schemas.microsoft.com/office/drawing/2014/main" val="1219806726"/>
                    </a:ext>
                  </a:extLst>
                </a:gridCol>
                <a:gridCol w="602298">
                  <a:extLst>
                    <a:ext uri="{9D8B030D-6E8A-4147-A177-3AD203B41FA5}">
                      <a16:colId xmlns:a16="http://schemas.microsoft.com/office/drawing/2014/main" val="867542101"/>
                    </a:ext>
                  </a:extLst>
                </a:gridCol>
                <a:gridCol w="497671">
                  <a:extLst>
                    <a:ext uri="{9D8B030D-6E8A-4147-A177-3AD203B41FA5}">
                      <a16:colId xmlns:a16="http://schemas.microsoft.com/office/drawing/2014/main" val="4049723463"/>
                    </a:ext>
                  </a:extLst>
                </a:gridCol>
                <a:gridCol w="602298">
                  <a:extLst>
                    <a:ext uri="{9D8B030D-6E8A-4147-A177-3AD203B41FA5}">
                      <a16:colId xmlns:a16="http://schemas.microsoft.com/office/drawing/2014/main" val="2060723561"/>
                    </a:ext>
                  </a:extLst>
                </a:gridCol>
                <a:gridCol w="602298">
                  <a:extLst>
                    <a:ext uri="{9D8B030D-6E8A-4147-A177-3AD203B41FA5}">
                      <a16:colId xmlns:a16="http://schemas.microsoft.com/office/drawing/2014/main" val="1235694952"/>
                    </a:ext>
                  </a:extLst>
                </a:gridCol>
                <a:gridCol w="602298">
                  <a:extLst>
                    <a:ext uri="{9D8B030D-6E8A-4147-A177-3AD203B41FA5}">
                      <a16:colId xmlns:a16="http://schemas.microsoft.com/office/drawing/2014/main" val="755473891"/>
                    </a:ext>
                  </a:extLst>
                </a:gridCol>
                <a:gridCol w="836057">
                  <a:extLst>
                    <a:ext uri="{9D8B030D-6E8A-4147-A177-3AD203B41FA5}">
                      <a16:colId xmlns:a16="http://schemas.microsoft.com/office/drawing/2014/main" val="1951322162"/>
                    </a:ext>
                  </a:extLst>
                </a:gridCol>
              </a:tblGrid>
              <a:tr h="340632">
                <a:tc rowSpan="2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  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Odorant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gridSpan="7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Odor Threshold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[ng/L(air)] 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CA" sz="1200" b="1" kern="120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CA" sz="1200" b="1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Group OT</a:t>
                      </a:r>
                      <a:endParaRPr lang="en-CA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25133496"/>
                  </a:ext>
                </a:extLst>
              </a:tr>
              <a:tr h="100483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P1</a:t>
                      </a:r>
                      <a:endParaRPr lang="en-CA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P2</a:t>
                      </a:r>
                      <a:endParaRPr lang="en-CA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P3</a:t>
                      </a:r>
                      <a:endParaRPr lang="en-CA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P4</a:t>
                      </a:r>
                      <a:endParaRPr lang="en-CA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P5</a:t>
                      </a:r>
                      <a:endParaRPr lang="en-CA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P6</a:t>
                      </a:r>
                      <a:endParaRPr lang="en-CA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P7</a:t>
                      </a:r>
                      <a:endParaRPr lang="en-CA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en-C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6036078"/>
                  </a:ext>
                </a:extLst>
              </a:tr>
              <a:tr h="290796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Geranyl acetate 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75.3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18.8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en-CA" sz="1200" kern="12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37.6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en-CA" sz="1200" kern="12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en-CA" sz="1200" kern="12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18.8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61.7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204093"/>
                  </a:ext>
                </a:extLst>
              </a:tr>
              <a:tr h="25237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8-Oxogeranyl acetate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en-CA" sz="1200" kern="1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13.5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54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13.5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27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13.5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108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22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7464180"/>
                  </a:ext>
                </a:extLst>
              </a:tr>
              <a:tr h="346459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8-Hydroxygeranyl</a:t>
                      </a:r>
                      <a:r>
                        <a:rPr lang="en-US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acetate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54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54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108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54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108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108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27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65.8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846750"/>
                  </a:ext>
                </a:extLst>
              </a:tr>
              <a:tr h="25237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8-Carboxygeranyl</a:t>
                      </a:r>
                      <a:r>
                        <a:rPr lang="en-US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acetate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14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56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56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N.O.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28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28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112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39.7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4707643"/>
                  </a:ext>
                </a:extLst>
              </a:tr>
            </a:tbl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731298" y="3748351"/>
            <a:ext cx="971035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61.7 </a:t>
            </a: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ng/L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447438" y="3752959"/>
            <a:ext cx="971035" cy="338554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22.1 ng/L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293113" y="3758525"/>
            <a:ext cx="971035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65.8 ng/L</a:t>
            </a:r>
            <a:endParaRPr lang="en-US" sz="1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271522" y="3748351"/>
            <a:ext cx="971035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39.7 ng/L</a:t>
            </a:r>
            <a:endParaRPr lang="en-US" sz="1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529" y="1810614"/>
            <a:ext cx="710770" cy="56298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44271" y="6350426"/>
            <a:ext cx="86029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[12] Elsharif and </a:t>
            </a:r>
            <a:r>
              <a:rPr lang="en-CA" sz="1000" i="1" dirty="0" err="1">
                <a:latin typeface="Calibri" panose="020F0502020204030204" pitchFamily="34" charset="0"/>
              </a:rPr>
              <a:t>Buettner</a:t>
            </a:r>
            <a:r>
              <a:rPr lang="en-CA" sz="1000" i="1" dirty="0">
                <a:latin typeface="Calibri" panose="020F0502020204030204" pitchFamily="34" charset="0"/>
              </a:rPr>
              <a:t> 2016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591221" y="2603722"/>
            <a:ext cx="128740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Panel:</a:t>
            </a:r>
            <a:endParaRPr lang="en-CA" sz="1600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ctr"/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7 </a:t>
            </a:r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females</a:t>
            </a:r>
            <a:endParaRPr lang="en-CA" sz="1600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ctr"/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Ages=(28-33)</a:t>
            </a:r>
          </a:p>
          <a:p>
            <a:pPr algn="ctr"/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Anosmia = </a:t>
            </a:r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1</a:t>
            </a:r>
            <a:endParaRPr lang="en-CA" sz="1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6174889" y="3307470"/>
            <a:ext cx="12939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703565" y="5326747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>
                <a:latin typeface="Calibri" panose="020F0502020204030204" pitchFamily="34" charset="0"/>
              </a:rPr>
              <a:t>6.75</a:t>
            </a:r>
            <a:endParaRPr lang="en-CA" sz="1200" dirty="0">
              <a:latin typeface="Calibri" panose="020F05020202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823575" y="4952424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>
                <a:latin typeface="Calibri" panose="020F0502020204030204" pitchFamily="34" charset="0"/>
              </a:rPr>
              <a:t>151</a:t>
            </a:r>
            <a:endParaRPr lang="en-CA" sz="1200" dirty="0">
              <a:latin typeface="Calibri" panose="020F050202020403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921657" y="4952424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>
                <a:latin typeface="Calibri" panose="020F0502020204030204" pitchFamily="34" charset="0"/>
              </a:rPr>
              <a:t>151</a:t>
            </a:r>
            <a:endParaRPr lang="en-CA" sz="1200" dirty="0">
              <a:latin typeface="Calibri" panose="020F050202020403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21008" y="4955605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>
                <a:latin typeface="Calibri" panose="020F0502020204030204" pitchFamily="34" charset="0"/>
              </a:rPr>
              <a:t>151</a:t>
            </a:r>
            <a:endParaRPr lang="en-CA" sz="12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3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66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66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66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  <p:bldP spid="17" grpId="0"/>
      <p:bldP spid="38" grpId="0"/>
      <p:bldP spid="39" grpId="0"/>
      <p:bldP spid="40" grpId="0"/>
      <p:bldP spid="41" grpId="0"/>
      <p:bldP spid="29" grpId="0"/>
      <p:bldP spid="29" grpId="1"/>
      <p:bldP spid="30" grpId="0"/>
      <p:bldP spid="30" grpId="1"/>
      <p:bldP spid="32" grpId="0"/>
      <p:bldP spid="32" grpId="1"/>
      <p:bldP spid="35" grpId="0"/>
      <p:bldP spid="3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</a:rPr>
              <a:t>2-b)Nerol / Neryl </a:t>
            </a:r>
            <a:r>
              <a:rPr lang="en-US" sz="2000" dirty="0" smtClean="0">
                <a:latin typeface="Calibri" panose="020F0502020204030204" pitchFamily="34" charset="0"/>
              </a:rPr>
              <a:t>acetate </a:t>
            </a:r>
            <a:r>
              <a:rPr lang="en-CA" sz="2000" baseline="30000" dirty="0" smtClean="0">
                <a:latin typeface="Calibri" panose="020F0502020204030204" pitchFamily="34" charset="0"/>
              </a:rPr>
              <a:t>[12]</a:t>
            </a:r>
            <a:endParaRPr lang="en-CA" sz="2000" dirty="0">
              <a:latin typeface="Calibri" panose="020F050202020403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344273" y="0"/>
            <a:ext cx="3795648" cy="639638"/>
          </a:xfrm>
        </p:spPr>
        <p:txBody>
          <a:bodyPr/>
          <a:lstStyle/>
          <a:p>
            <a:pPr lvl="0"/>
            <a:r>
              <a:rPr lang="en-US" sz="2800" dirty="0">
                <a:latin typeface="Calibri" panose="020F0502020204030204" pitchFamily="34" charset="0"/>
              </a:rPr>
              <a:t>Sensory </a:t>
            </a:r>
            <a:r>
              <a:rPr lang="en-US" sz="2800" dirty="0" smtClean="0">
                <a:latin typeface="Calibri" panose="020F0502020204030204" pitchFamily="34" charset="0"/>
              </a:rPr>
              <a:t>Analysis</a:t>
            </a:r>
            <a:endParaRPr lang="en-CA" sz="2800" dirty="0">
              <a:latin typeface="Calibri" panose="020F0502020204030204" pitchFamily="34" charset="0"/>
            </a:endParaRPr>
          </a:p>
          <a:p>
            <a:endParaRPr lang="en-CA" dirty="0">
              <a:latin typeface="Calibri" panose="020F0502020204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 smtClean="0">
                <a:latin typeface="Calibri" panose="020F0502020204030204" pitchFamily="34" charset="0"/>
              </a:rPr>
              <a:t>Elsharif I Promotionsvortrag I 30.11.17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759437E-DD65-47AE-A718-65B9481C0A9E}" type="slidenum">
              <a:rPr lang="de-DE" smtClean="0">
                <a:latin typeface="Calibri" panose="020F0502020204030204" pitchFamily="34" charset="0"/>
              </a:rPr>
              <a:pPr/>
              <a:t>16</a:t>
            </a:fld>
            <a:r>
              <a:rPr lang="de-DE" dirty="0"/>
              <a:t>/29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5371" y="3189885"/>
            <a:ext cx="1629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(Citrus</a:t>
            </a: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, </a:t>
            </a:r>
            <a:r>
              <a:rPr lang="en-US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fresh</a:t>
            </a: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69260" y="3188176"/>
            <a:ext cx="1611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(Vanilla, sweet)</a:t>
            </a:r>
            <a:endParaRPr lang="en-US" sz="1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19576" y="3195215"/>
            <a:ext cx="12279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(Fatty, waxy)</a:t>
            </a:r>
            <a:endParaRPr lang="en-US" sz="1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00647" y="3193780"/>
            <a:ext cx="16107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(Fatty</a:t>
            </a: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, </a:t>
            </a:r>
            <a:r>
              <a:rPr lang="en-US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musty</a:t>
            </a: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)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388733"/>
              </p:ext>
            </p:extLst>
          </p:nvPr>
        </p:nvGraphicFramePr>
        <p:xfrm>
          <a:off x="742480" y="1185518"/>
          <a:ext cx="1104501" cy="1649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70" name="CS ChemDraw Drawing" r:id="rId4" imgW="1180953" imgH="1763183" progId="ChemDraw.Document.6.0">
                  <p:embed/>
                </p:oleObj>
              </mc:Choice>
              <mc:Fallback>
                <p:oleObj name="CS ChemDraw Drawing" r:id="rId4" imgW="1180953" imgH="1763183" progId="ChemDraw.Document.6.0">
                  <p:embed/>
                  <p:pic>
                    <p:nvPicPr>
                      <p:cNvPr id="32" name="Object 3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2480" y="1185518"/>
                        <a:ext cx="1104501" cy="1649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2908298"/>
              </p:ext>
            </p:extLst>
          </p:nvPr>
        </p:nvGraphicFramePr>
        <p:xfrm>
          <a:off x="2355216" y="1201922"/>
          <a:ext cx="1086120" cy="1623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71" name="CS ChemDraw Drawing" r:id="rId6" imgW="1180600" imgH="1764594" progId="ChemDraw.Document.6.0">
                  <p:embed/>
                </p:oleObj>
              </mc:Choice>
              <mc:Fallback>
                <p:oleObj name="CS ChemDraw Drawing" r:id="rId6" imgW="1180600" imgH="1764594" progId="ChemDraw.Document.6.0">
                  <p:embed/>
                  <p:pic>
                    <p:nvPicPr>
                      <p:cNvPr id="33" name="Object 3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55216" y="1201922"/>
                        <a:ext cx="1086120" cy="16233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4723843"/>
              </p:ext>
            </p:extLst>
          </p:nvPr>
        </p:nvGraphicFramePr>
        <p:xfrm>
          <a:off x="3869260" y="1201921"/>
          <a:ext cx="1117411" cy="16701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72" name="CS ChemDraw Drawing" r:id="rId8" imgW="1180600" imgH="1764594" progId="ChemDraw.Document.6.0">
                  <p:embed/>
                </p:oleObj>
              </mc:Choice>
              <mc:Fallback>
                <p:oleObj name="CS ChemDraw Drawing" r:id="rId8" imgW="1180600" imgH="1764594" progId="ChemDraw.Document.6.0">
                  <p:embed/>
                  <p:pic>
                    <p:nvPicPr>
                      <p:cNvPr id="34" name="Object 3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69260" y="1201921"/>
                        <a:ext cx="1117411" cy="16701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5718423"/>
              </p:ext>
            </p:extLst>
          </p:nvPr>
        </p:nvGraphicFramePr>
        <p:xfrm>
          <a:off x="5553080" y="1185519"/>
          <a:ext cx="1094882" cy="1855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73" name="CS ChemDraw Drawing" r:id="rId10" imgW="1180719" imgH="2189607" progId="ChemDraw.Document.6.0">
                  <p:embed/>
                </p:oleObj>
              </mc:Choice>
              <mc:Fallback>
                <p:oleObj name="CS ChemDraw Drawing" r:id="rId10" imgW="1180719" imgH="2189607" progId="ChemDraw.Document.6.0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553080" y="1185519"/>
                        <a:ext cx="1094882" cy="18550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741732" y="2876007"/>
            <a:ext cx="6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Nerol</a:t>
            </a:r>
            <a:r>
              <a:rPr lang="en-CA" dirty="0" smtClean="0">
                <a:solidFill>
                  <a:srgbClr val="002060"/>
                </a:solidFill>
                <a:latin typeface="Calibri" panose="020F0502020204030204" pitchFamily="34" charset="0"/>
              </a:rPr>
              <a:t> </a:t>
            </a:r>
            <a:endParaRPr lang="en-CA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54419" y="2890669"/>
            <a:ext cx="1165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8-Oxonerol</a:t>
            </a:r>
            <a:r>
              <a:rPr lang="en-CA" dirty="0" smtClean="0">
                <a:solidFill>
                  <a:srgbClr val="002060"/>
                </a:solidFill>
                <a:latin typeface="Calibri" panose="020F0502020204030204" pitchFamily="34" charset="0"/>
              </a:rPr>
              <a:t> </a:t>
            </a:r>
            <a:endParaRPr lang="en-CA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04811" y="2915167"/>
            <a:ext cx="151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8-Hydroxynerol</a:t>
            </a:r>
            <a:r>
              <a:rPr lang="en-CA" dirty="0" smtClean="0">
                <a:solidFill>
                  <a:srgbClr val="002060"/>
                </a:solidFill>
                <a:latin typeface="Calibri" panose="020F0502020204030204" pitchFamily="34" charset="0"/>
              </a:rPr>
              <a:t> </a:t>
            </a:r>
            <a:endParaRPr lang="en-CA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38821" y="2932734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8-Carboxynerol </a:t>
            </a:r>
            <a:r>
              <a:rPr lang="en-CA" dirty="0" smtClean="0">
                <a:solidFill>
                  <a:srgbClr val="002060"/>
                </a:solidFill>
                <a:latin typeface="Calibri" panose="020F0502020204030204" pitchFamily="34" charset="0"/>
              </a:rPr>
              <a:t> </a:t>
            </a:r>
            <a:endParaRPr lang="en-CA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486945"/>
              </p:ext>
            </p:extLst>
          </p:nvPr>
        </p:nvGraphicFramePr>
        <p:xfrm>
          <a:off x="784404" y="4140238"/>
          <a:ext cx="6713675" cy="2200647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597078">
                  <a:extLst>
                    <a:ext uri="{9D8B030D-6E8A-4147-A177-3AD203B41FA5}">
                      <a16:colId xmlns:a16="http://schemas.microsoft.com/office/drawing/2014/main" val="4185340465"/>
                    </a:ext>
                  </a:extLst>
                </a:gridCol>
                <a:gridCol w="609982">
                  <a:extLst>
                    <a:ext uri="{9D8B030D-6E8A-4147-A177-3AD203B41FA5}">
                      <a16:colId xmlns:a16="http://schemas.microsoft.com/office/drawing/2014/main" val="1038862793"/>
                    </a:ext>
                  </a:extLst>
                </a:gridCol>
                <a:gridCol w="609982">
                  <a:extLst>
                    <a:ext uri="{9D8B030D-6E8A-4147-A177-3AD203B41FA5}">
                      <a16:colId xmlns:a16="http://schemas.microsoft.com/office/drawing/2014/main" val="1219806726"/>
                    </a:ext>
                  </a:extLst>
                </a:gridCol>
                <a:gridCol w="609982">
                  <a:extLst>
                    <a:ext uri="{9D8B030D-6E8A-4147-A177-3AD203B41FA5}">
                      <a16:colId xmlns:a16="http://schemas.microsoft.com/office/drawing/2014/main" val="867542101"/>
                    </a:ext>
                  </a:extLst>
                </a:gridCol>
                <a:gridCol w="609982">
                  <a:extLst>
                    <a:ext uri="{9D8B030D-6E8A-4147-A177-3AD203B41FA5}">
                      <a16:colId xmlns:a16="http://schemas.microsoft.com/office/drawing/2014/main" val="4049723463"/>
                    </a:ext>
                  </a:extLst>
                </a:gridCol>
                <a:gridCol w="609982">
                  <a:extLst>
                    <a:ext uri="{9D8B030D-6E8A-4147-A177-3AD203B41FA5}">
                      <a16:colId xmlns:a16="http://schemas.microsoft.com/office/drawing/2014/main" val="2060723561"/>
                    </a:ext>
                  </a:extLst>
                </a:gridCol>
                <a:gridCol w="609982">
                  <a:extLst>
                    <a:ext uri="{9D8B030D-6E8A-4147-A177-3AD203B41FA5}">
                      <a16:colId xmlns:a16="http://schemas.microsoft.com/office/drawing/2014/main" val="1235694952"/>
                    </a:ext>
                  </a:extLst>
                </a:gridCol>
                <a:gridCol w="609982">
                  <a:extLst>
                    <a:ext uri="{9D8B030D-6E8A-4147-A177-3AD203B41FA5}">
                      <a16:colId xmlns:a16="http://schemas.microsoft.com/office/drawing/2014/main" val="755473891"/>
                    </a:ext>
                  </a:extLst>
                </a:gridCol>
                <a:gridCol w="846723">
                  <a:extLst>
                    <a:ext uri="{9D8B030D-6E8A-4147-A177-3AD203B41FA5}">
                      <a16:colId xmlns:a16="http://schemas.microsoft.com/office/drawing/2014/main" val="1951322162"/>
                    </a:ext>
                  </a:extLst>
                </a:gridCol>
              </a:tblGrid>
              <a:tr h="365593">
                <a:tc rowSpan="2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  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Odorant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gridSpan="7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Odor Threshold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[ng/L(air)] 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CA" sz="1200" b="1" kern="120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CA" sz="1200" b="1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Group OT</a:t>
                      </a:r>
                      <a:endParaRPr lang="en-CA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25133496"/>
                  </a:ext>
                </a:extLst>
              </a:tr>
              <a:tr h="337630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P1</a:t>
                      </a:r>
                      <a:endParaRPr lang="en-CA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P2</a:t>
                      </a:r>
                      <a:endParaRPr lang="en-CA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P3</a:t>
                      </a:r>
                      <a:endParaRPr lang="en-CA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P4</a:t>
                      </a:r>
                      <a:endParaRPr lang="en-CA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P5</a:t>
                      </a:r>
                      <a:endParaRPr lang="en-CA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P6</a:t>
                      </a:r>
                      <a:endParaRPr lang="en-CA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P7</a:t>
                      </a:r>
                      <a:endParaRPr lang="en-CA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en-C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6036078"/>
                  </a:ext>
                </a:extLst>
              </a:tr>
              <a:tr h="33763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Nerol 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180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22.5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180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en-CA" sz="1200" kern="1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89.7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22.5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60.5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204093"/>
                  </a:ext>
                </a:extLst>
              </a:tr>
              <a:tr h="33763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8-Oxonerol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1620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50.6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810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203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203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405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494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7464180"/>
                  </a:ext>
                </a:extLst>
              </a:tr>
              <a:tr h="37184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8-Hydroxynerol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901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113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901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225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451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225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451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846750"/>
                  </a:ext>
                </a:extLst>
              </a:tr>
              <a:tr h="33763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8-Carboxynerol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N.O.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74.2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594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74.2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74.2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74.2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210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4707643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586913" y="3589031"/>
            <a:ext cx="1141879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003865"/>
                </a:solidFill>
                <a:latin typeface="Calibri" panose="020F0502020204030204" pitchFamily="34" charset="0"/>
              </a:rPr>
              <a:t>60.5 ng/L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239407" y="3587323"/>
            <a:ext cx="13718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3865"/>
                </a:solidFill>
                <a:latin typeface="Calibri" panose="020F0502020204030204" pitchFamily="34" charset="0"/>
              </a:rPr>
              <a:t>494 </a:t>
            </a:r>
            <a:r>
              <a:rPr lang="en-US" sz="1600" dirty="0">
                <a:solidFill>
                  <a:srgbClr val="003865"/>
                </a:solidFill>
                <a:latin typeface="Calibri" panose="020F0502020204030204" pitchFamily="34" charset="0"/>
              </a:rPr>
              <a:t>ng/L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980160" y="3609614"/>
            <a:ext cx="13756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3865"/>
                </a:solidFill>
                <a:latin typeface="Calibri" panose="020F0502020204030204" pitchFamily="34" charset="0"/>
              </a:rPr>
              <a:t>451 ng/L</a:t>
            </a:r>
            <a:endParaRPr lang="en-US" sz="1600" dirty="0">
              <a:solidFill>
                <a:srgbClr val="003865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679734" y="3602710"/>
            <a:ext cx="13756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3865"/>
                </a:solidFill>
                <a:latin typeface="Calibri" panose="020F0502020204030204" pitchFamily="34" charset="0"/>
              </a:rPr>
              <a:t>210 ng/L</a:t>
            </a:r>
            <a:endParaRPr lang="en-US" sz="1600" dirty="0">
              <a:solidFill>
                <a:srgbClr val="003865"/>
              </a:solidFill>
              <a:latin typeface="Calibri" panose="020F0502020204030204" pitchFamily="34" charset="0"/>
            </a:endParaRPr>
          </a:p>
        </p:txBody>
      </p:sp>
      <p:sp>
        <p:nvSpPr>
          <p:cNvPr id="25" name="Right Arrow 24"/>
          <p:cNvSpPr/>
          <p:nvPr/>
        </p:nvSpPr>
        <p:spPr>
          <a:xfrm>
            <a:off x="2150470" y="3478248"/>
            <a:ext cx="4561828" cy="592147"/>
          </a:xfrm>
          <a:prstGeom prst="rightArrow">
            <a:avLst/>
          </a:prstGeom>
          <a:noFill/>
          <a:ln>
            <a:solidFill>
              <a:srgbClr val="0038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" b="9040"/>
          <a:stretch/>
        </p:blipFill>
        <p:spPr>
          <a:xfrm>
            <a:off x="8521259" y="690277"/>
            <a:ext cx="613398" cy="89671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5" r="1182"/>
          <a:stretch/>
        </p:blipFill>
        <p:spPr>
          <a:xfrm>
            <a:off x="7248059" y="1498211"/>
            <a:ext cx="1523221" cy="100303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5" t="22823" r="20937"/>
          <a:stretch/>
        </p:blipFill>
        <p:spPr>
          <a:xfrm>
            <a:off x="6709507" y="1933836"/>
            <a:ext cx="411151" cy="66988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82" b="99153" l="600" r="99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r="388" b="1060"/>
          <a:stretch/>
        </p:blipFill>
        <p:spPr>
          <a:xfrm>
            <a:off x="4602398" y="1607743"/>
            <a:ext cx="653436" cy="45951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44271" y="6350426"/>
            <a:ext cx="86029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[12] Elsharif and </a:t>
            </a:r>
            <a:r>
              <a:rPr lang="en-CA" sz="1000" i="1" dirty="0" err="1">
                <a:latin typeface="Calibri" panose="020F0502020204030204" pitchFamily="34" charset="0"/>
              </a:rPr>
              <a:t>Buettner</a:t>
            </a:r>
            <a:r>
              <a:rPr lang="en-CA" sz="1000" i="1" dirty="0">
                <a:latin typeface="Calibri" panose="020F0502020204030204" pitchFamily="34" charset="0"/>
              </a:rPr>
              <a:t> 2016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591221" y="2603722"/>
            <a:ext cx="128740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Panel:</a:t>
            </a:r>
            <a:endParaRPr lang="en-CA" sz="1600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ctr"/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7 </a:t>
            </a:r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females</a:t>
            </a:r>
            <a:endParaRPr lang="en-CA" sz="1600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ctr"/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Ages=(28-33)</a:t>
            </a:r>
          </a:p>
          <a:p>
            <a:pPr algn="ctr"/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Anosmia = </a:t>
            </a:r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1</a:t>
            </a:r>
            <a:endParaRPr lang="en-CA" sz="1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5688625" y="3245339"/>
            <a:ext cx="12939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280469" y="4947706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>
                <a:latin typeface="Calibri" panose="020F0502020204030204" pitchFamily="34" charset="0"/>
              </a:rPr>
              <a:t>11.3</a:t>
            </a:r>
            <a:endParaRPr lang="en-CA" sz="1200" dirty="0">
              <a:latin typeface="Calibri" panose="020F050202020403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30938" y="4972525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>
                <a:latin typeface="Calibri" panose="020F0502020204030204" pitchFamily="34" charset="0"/>
              </a:rPr>
              <a:t>180</a:t>
            </a:r>
            <a:endParaRPr lang="en-CA" sz="1200" dirty="0">
              <a:latin typeface="Calibri" panose="020F050202020403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487906" y="5330723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>
                <a:latin typeface="Calibri" panose="020F0502020204030204" pitchFamily="34" charset="0"/>
              </a:rPr>
              <a:t>6480</a:t>
            </a:r>
            <a:endParaRPr lang="en-CA" sz="1200" dirty="0">
              <a:latin typeface="Calibri" panose="020F050202020403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489700" y="5695088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>
                <a:latin typeface="Calibri" panose="020F0502020204030204" pitchFamily="34" charset="0"/>
              </a:rPr>
              <a:t>1803</a:t>
            </a:r>
            <a:endParaRPr lang="en-CA" sz="1200" dirty="0">
              <a:latin typeface="Calibri" panose="020F050202020403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489699" y="6060846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>
                <a:latin typeface="Calibri" panose="020F0502020204030204" pitchFamily="34" charset="0"/>
              </a:rPr>
              <a:t>4752</a:t>
            </a:r>
            <a:endParaRPr lang="en-CA" sz="12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88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66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66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66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66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21" grpId="0"/>
      <p:bldP spid="22" grpId="0"/>
      <p:bldP spid="23" grpId="0"/>
      <p:bldP spid="24" grpId="0"/>
      <p:bldP spid="25" grpId="0" animBg="1"/>
      <p:bldP spid="32" grpId="0"/>
      <p:bldP spid="32" grpId="1"/>
      <p:bldP spid="33" grpId="0"/>
      <p:bldP spid="33" grpId="1"/>
      <p:bldP spid="39" grpId="0"/>
      <p:bldP spid="39" grpId="1"/>
      <p:bldP spid="40" grpId="0"/>
      <p:bldP spid="40" grpId="1"/>
      <p:bldP spid="41" grpId="0"/>
      <p:bldP spid="41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5" r="1182"/>
          <a:stretch/>
        </p:blipFill>
        <p:spPr>
          <a:xfrm>
            <a:off x="7248059" y="1498211"/>
            <a:ext cx="1523221" cy="100303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</a:rPr>
              <a:t>2-b)Nerol / Neryl </a:t>
            </a:r>
            <a:r>
              <a:rPr lang="en-US" sz="2000" dirty="0" smtClean="0">
                <a:latin typeface="Calibri" panose="020F0502020204030204" pitchFamily="34" charset="0"/>
              </a:rPr>
              <a:t>acetate </a:t>
            </a:r>
            <a:r>
              <a:rPr lang="en-US" sz="2000" dirty="0">
                <a:latin typeface="Calibri" panose="020F0502020204030204" pitchFamily="34" charset="0"/>
              </a:rPr>
              <a:t>(cont.)</a:t>
            </a:r>
            <a:r>
              <a:rPr lang="en-US" sz="2000" dirty="0" smtClean="0">
                <a:latin typeface="Calibri" panose="020F0502020204030204" pitchFamily="34" charset="0"/>
              </a:rPr>
              <a:t> </a:t>
            </a:r>
            <a:r>
              <a:rPr lang="en-CA" sz="2000" baseline="30000" dirty="0" smtClean="0">
                <a:latin typeface="Calibri" panose="020F0502020204030204" pitchFamily="34" charset="0"/>
              </a:rPr>
              <a:t>[12]</a:t>
            </a:r>
            <a:endParaRPr lang="en-CA" sz="2000" dirty="0">
              <a:latin typeface="Calibri" panose="020F0502020204030204" pitchFamily="34" charset="0"/>
            </a:endParaRPr>
          </a:p>
          <a:p>
            <a:pPr marL="0" lvl="0" indent="0">
              <a:buNone/>
            </a:pPr>
            <a:endParaRPr lang="en-CA" sz="2000" dirty="0">
              <a:latin typeface="Calibri" panose="020F0502020204030204" pitchFamily="34" charset="0"/>
            </a:endParaRPr>
          </a:p>
          <a:p>
            <a:endParaRPr lang="en-CA" dirty="0">
              <a:latin typeface="Calibri" panose="020F050202020403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344272" y="0"/>
            <a:ext cx="3192747" cy="639638"/>
          </a:xfrm>
        </p:spPr>
        <p:txBody>
          <a:bodyPr/>
          <a:lstStyle/>
          <a:p>
            <a:pPr lvl="0"/>
            <a:r>
              <a:rPr lang="en-US" sz="2800" dirty="0">
                <a:latin typeface="Calibri" panose="020F0502020204030204" pitchFamily="34" charset="0"/>
              </a:rPr>
              <a:t>Sensory </a:t>
            </a:r>
            <a:r>
              <a:rPr lang="en-US" sz="2800" dirty="0" smtClean="0">
                <a:latin typeface="Calibri" panose="020F0502020204030204" pitchFamily="34" charset="0"/>
              </a:rPr>
              <a:t>Analysis</a:t>
            </a:r>
            <a:endParaRPr lang="en-CA" sz="2800" dirty="0">
              <a:latin typeface="Calibri" panose="020F0502020204030204" pitchFamily="34" charset="0"/>
            </a:endParaRPr>
          </a:p>
          <a:p>
            <a:endParaRPr lang="en-CA" dirty="0">
              <a:latin typeface="Calibri" panose="020F0502020204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 smtClean="0">
                <a:latin typeface="Calibri" panose="020F0502020204030204" pitchFamily="34" charset="0"/>
              </a:rPr>
              <a:t>Elsharif I Promotionsvortrag I 30.11.17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759437E-DD65-47AE-A718-65B9481C0A9E}" type="slidenum">
              <a:rPr lang="de-DE" smtClean="0">
                <a:latin typeface="Calibri" panose="020F0502020204030204" pitchFamily="34" charset="0"/>
              </a:rPr>
              <a:pPr/>
              <a:t>17</a:t>
            </a:fld>
            <a:r>
              <a:rPr lang="de-DE" dirty="0"/>
              <a:t>/29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0116" y="3407734"/>
            <a:ext cx="1999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(Clove-like, phenolic)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14356" y="3397060"/>
            <a:ext cx="7938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(Citrus)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27883" y="3406705"/>
            <a:ext cx="1616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(Plasticine, waxy)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71572" y="3392345"/>
            <a:ext cx="16107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(Citrus, musty!)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2269" y="2865431"/>
            <a:ext cx="802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Neryl </a:t>
            </a:r>
            <a:endParaRPr lang="en-CA" sz="1600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ctr"/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acetate</a:t>
            </a:r>
            <a:endParaRPr lang="en-CA" sz="1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86266" y="2865432"/>
            <a:ext cx="1100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8-Oxoneryl</a:t>
            </a:r>
          </a:p>
          <a:p>
            <a:pPr algn="ctr"/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 </a:t>
            </a:r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acetate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05498" y="2867841"/>
            <a:ext cx="15015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8-Hydroxyneryl </a:t>
            </a:r>
            <a:endParaRPr lang="en-CA" sz="1600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ctr"/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acetate</a:t>
            </a:r>
            <a:endParaRPr lang="en-CA" sz="1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11350" y="2865431"/>
            <a:ext cx="1492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8-Carboxyneryl </a:t>
            </a:r>
          </a:p>
          <a:p>
            <a:pPr algn="ctr"/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acetate</a:t>
            </a: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0593494"/>
              </p:ext>
            </p:extLst>
          </p:nvPr>
        </p:nvGraphicFramePr>
        <p:xfrm>
          <a:off x="852766" y="1226963"/>
          <a:ext cx="1104810" cy="1577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98" name="CS ChemDraw Drawing" r:id="rId5" imgW="1237107" imgH="1762887" progId="ChemDraw.Document.6.0">
                  <p:embed/>
                </p:oleObj>
              </mc:Choice>
              <mc:Fallback>
                <p:oleObj name="CS ChemDraw Drawing" r:id="rId5" imgW="1237107" imgH="1762887" progId="ChemDraw.Document.6.0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2766" y="1226963"/>
                        <a:ext cx="1104810" cy="1577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895351"/>
              </p:ext>
            </p:extLst>
          </p:nvPr>
        </p:nvGraphicFramePr>
        <p:xfrm>
          <a:off x="2410891" y="1224462"/>
          <a:ext cx="1126128" cy="1606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99" name="CS ChemDraw Drawing" r:id="rId7" imgW="1237107" imgH="1764411" progId="ChemDraw.Document.6.0">
                  <p:embed/>
                </p:oleObj>
              </mc:Choice>
              <mc:Fallback>
                <p:oleObj name="CS ChemDraw Drawing" r:id="rId7" imgW="1237107" imgH="1764411" progId="ChemDraw.Document.6.0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10891" y="1224462"/>
                        <a:ext cx="1126128" cy="16064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3727892"/>
              </p:ext>
            </p:extLst>
          </p:nvPr>
        </p:nvGraphicFramePr>
        <p:xfrm>
          <a:off x="4244223" y="1219925"/>
          <a:ext cx="1110250" cy="1581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00" name="CS ChemDraw Drawing" r:id="rId9" imgW="1237107" imgH="1764411" progId="ChemDraw.Document.6.0">
                  <p:embed/>
                </p:oleObj>
              </mc:Choice>
              <mc:Fallback>
                <p:oleObj name="CS ChemDraw Drawing" r:id="rId9" imgW="1237107" imgH="1764411" progId="ChemDraw.Document.6.0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244223" y="1219925"/>
                        <a:ext cx="1110250" cy="15819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5186754"/>
              </p:ext>
            </p:extLst>
          </p:nvPr>
        </p:nvGraphicFramePr>
        <p:xfrm>
          <a:off x="5968419" y="1200832"/>
          <a:ext cx="1000058" cy="177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01" name="CS ChemDraw Drawing" r:id="rId11" imgW="1237107" imgH="2189607" progId="ChemDraw.Document.6.0">
                  <p:embed/>
                </p:oleObj>
              </mc:Choice>
              <mc:Fallback>
                <p:oleObj name="CS ChemDraw Drawing" r:id="rId11" imgW="1237107" imgH="2189607" progId="ChemDraw.Document.6.0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968419" y="1200832"/>
                        <a:ext cx="1000058" cy="1774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105408"/>
              </p:ext>
            </p:extLst>
          </p:nvPr>
        </p:nvGraphicFramePr>
        <p:xfrm>
          <a:off x="784404" y="4140238"/>
          <a:ext cx="6764103" cy="219456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711960">
                  <a:extLst>
                    <a:ext uri="{9D8B030D-6E8A-4147-A177-3AD203B41FA5}">
                      <a16:colId xmlns:a16="http://schemas.microsoft.com/office/drawing/2014/main" val="4185340465"/>
                    </a:ext>
                  </a:extLst>
                </a:gridCol>
                <a:gridCol w="602298">
                  <a:extLst>
                    <a:ext uri="{9D8B030D-6E8A-4147-A177-3AD203B41FA5}">
                      <a16:colId xmlns:a16="http://schemas.microsoft.com/office/drawing/2014/main" val="1038862793"/>
                    </a:ext>
                  </a:extLst>
                </a:gridCol>
                <a:gridCol w="602298">
                  <a:extLst>
                    <a:ext uri="{9D8B030D-6E8A-4147-A177-3AD203B41FA5}">
                      <a16:colId xmlns:a16="http://schemas.microsoft.com/office/drawing/2014/main" val="1219806726"/>
                    </a:ext>
                  </a:extLst>
                </a:gridCol>
                <a:gridCol w="602298">
                  <a:extLst>
                    <a:ext uri="{9D8B030D-6E8A-4147-A177-3AD203B41FA5}">
                      <a16:colId xmlns:a16="http://schemas.microsoft.com/office/drawing/2014/main" val="867542101"/>
                    </a:ext>
                  </a:extLst>
                </a:gridCol>
                <a:gridCol w="602298">
                  <a:extLst>
                    <a:ext uri="{9D8B030D-6E8A-4147-A177-3AD203B41FA5}">
                      <a16:colId xmlns:a16="http://schemas.microsoft.com/office/drawing/2014/main" val="4049723463"/>
                    </a:ext>
                  </a:extLst>
                </a:gridCol>
                <a:gridCol w="602298">
                  <a:extLst>
                    <a:ext uri="{9D8B030D-6E8A-4147-A177-3AD203B41FA5}">
                      <a16:colId xmlns:a16="http://schemas.microsoft.com/office/drawing/2014/main" val="2060723561"/>
                    </a:ext>
                  </a:extLst>
                </a:gridCol>
                <a:gridCol w="602298">
                  <a:extLst>
                    <a:ext uri="{9D8B030D-6E8A-4147-A177-3AD203B41FA5}">
                      <a16:colId xmlns:a16="http://schemas.microsoft.com/office/drawing/2014/main" val="1235694952"/>
                    </a:ext>
                  </a:extLst>
                </a:gridCol>
                <a:gridCol w="602298">
                  <a:extLst>
                    <a:ext uri="{9D8B030D-6E8A-4147-A177-3AD203B41FA5}">
                      <a16:colId xmlns:a16="http://schemas.microsoft.com/office/drawing/2014/main" val="755473891"/>
                    </a:ext>
                  </a:extLst>
                </a:gridCol>
                <a:gridCol w="836057">
                  <a:extLst>
                    <a:ext uri="{9D8B030D-6E8A-4147-A177-3AD203B41FA5}">
                      <a16:colId xmlns:a16="http://schemas.microsoft.com/office/drawing/2014/main" val="1951322162"/>
                    </a:ext>
                  </a:extLst>
                </a:gridCol>
              </a:tblGrid>
              <a:tr h="340632">
                <a:tc rowSpan="2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  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Odorant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gridSpan="7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Odor Threshold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[ng/L(air)] 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CA" sz="1200" b="1" kern="120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CA" sz="1200" b="1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Group OT</a:t>
                      </a:r>
                      <a:endParaRPr lang="en-CA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25133496"/>
                  </a:ext>
                </a:extLst>
              </a:tr>
              <a:tr h="100483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P1</a:t>
                      </a:r>
                      <a:endParaRPr lang="en-CA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P2</a:t>
                      </a:r>
                      <a:endParaRPr lang="en-CA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P3</a:t>
                      </a:r>
                      <a:endParaRPr lang="en-CA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P4</a:t>
                      </a:r>
                      <a:endParaRPr lang="en-CA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P5</a:t>
                      </a:r>
                      <a:endParaRPr lang="en-CA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P6</a:t>
                      </a:r>
                      <a:endParaRPr lang="en-CA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P7</a:t>
                      </a:r>
                      <a:endParaRPr lang="en-CA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en-C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6036078"/>
                  </a:ext>
                </a:extLst>
              </a:tr>
              <a:tr h="290796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Neryl acetate 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N.O.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en-CA" sz="1200" kern="12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216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27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27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27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en-CA" sz="1200" kern="12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96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204093"/>
                  </a:ext>
                </a:extLst>
              </a:tr>
              <a:tr h="25237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8-Oxoneryl acetate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13.1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26.2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13.1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26.2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3.27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en-CA" sz="1200" kern="1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26.2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8.8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7464180"/>
                  </a:ext>
                </a:extLst>
              </a:tr>
              <a:tr h="346459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8-Hydroxyneryl acetate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216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54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54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216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27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N.O.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108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85.7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846750"/>
                  </a:ext>
                </a:extLst>
              </a:tr>
              <a:tr h="25237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8-Carboxyneryl acetate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27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13.5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6.75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216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6.75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54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54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27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4707643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943363" y="3680411"/>
            <a:ext cx="815544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96 ng/L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449983" y="3696233"/>
            <a:ext cx="866840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8.8 ng/L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45560" y="3677614"/>
            <a:ext cx="971035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85.7 ng/L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82100" y="3680411"/>
            <a:ext cx="815544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27 ng/L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" b="9040"/>
          <a:stretch/>
        </p:blipFill>
        <p:spPr>
          <a:xfrm>
            <a:off x="8521259" y="690277"/>
            <a:ext cx="613398" cy="89671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44271" y="6350426"/>
            <a:ext cx="86029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[12] Elsharif and </a:t>
            </a:r>
            <a:r>
              <a:rPr lang="en-CA" sz="1000" i="1" dirty="0" err="1">
                <a:latin typeface="Calibri" panose="020F0502020204030204" pitchFamily="34" charset="0"/>
              </a:rPr>
              <a:t>Buettner</a:t>
            </a:r>
            <a:r>
              <a:rPr lang="en-CA" sz="1000" i="1" dirty="0">
                <a:latin typeface="Calibri" panose="020F0502020204030204" pitchFamily="34" charset="0"/>
              </a:rPr>
              <a:t> 2016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045" y="1485868"/>
            <a:ext cx="690180" cy="45172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591221" y="2603722"/>
            <a:ext cx="128740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Panel:</a:t>
            </a:r>
            <a:endParaRPr lang="en-CA" sz="1600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ctr"/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7 </a:t>
            </a:r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females</a:t>
            </a:r>
            <a:endParaRPr lang="en-CA" sz="1600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ctr"/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Ages=(28-33)</a:t>
            </a:r>
          </a:p>
          <a:p>
            <a:pPr algn="ctr"/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Anosmia = 2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5" t="22823" r="20937"/>
          <a:stretch/>
        </p:blipFill>
        <p:spPr>
          <a:xfrm>
            <a:off x="6917455" y="2116435"/>
            <a:ext cx="411151" cy="669886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681638" y="3420770"/>
            <a:ext cx="1019683" cy="73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256134" y="3420770"/>
            <a:ext cx="12939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585547" y="5331820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>
                <a:latin typeface="Calibri" panose="020F0502020204030204" pitchFamily="34" charset="0"/>
              </a:rPr>
              <a:t>0.41</a:t>
            </a:r>
            <a:endParaRPr lang="en-CA" sz="1200" dirty="0">
              <a:latin typeface="Calibri" panose="020F050202020403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204618" y="4971289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>
                <a:latin typeface="Calibri" panose="020F0502020204030204" pitchFamily="34" charset="0"/>
              </a:rPr>
              <a:t>432</a:t>
            </a:r>
            <a:endParaRPr lang="en-CA" sz="1200" dirty="0">
              <a:latin typeface="Calibri" panose="020F050202020403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186004" y="4972125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>
                <a:latin typeface="Calibri" panose="020F0502020204030204" pitchFamily="34" charset="0"/>
              </a:rPr>
              <a:t>432</a:t>
            </a:r>
            <a:endParaRPr lang="en-CA" sz="12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63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66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66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28" grpId="0"/>
      <p:bldP spid="29" grpId="0"/>
      <p:bldP spid="30" grpId="0"/>
      <p:bldP spid="31" grpId="0"/>
      <p:bldP spid="33" grpId="0"/>
      <p:bldP spid="33" grpId="1"/>
      <p:bldP spid="41" grpId="0"/>
      <p:bldP spid="41" grpId="1"/>
      <p:bldP spid="42" grpId="0"/>
      <p:bldP spid="42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sz="2000" dirty="0" smtClean="0">
                <a:latin typeface="Calibri" panose="020F0502020204030204" pitchFamily="34" charset="0"/>
              </a:rPr>
              <a:t>2-Geraniol </a:t>
            </a:r>
            <a:r>
              <a:rPr lang="en-US" sz="2000" dirty="0">
                <a:latin typeface="Calibri" panose="020F0502020204030204" pitchFamily="34" charset="0"/>
              </a:rPr>
              <a:t>/ </a:t>
            </a:r>
            <a:r>
              <a:rPr lang="en-US" sz="2000" dirty="0" smtClean="0">
                <a:latin typeface="Calibri" panose="020F0502020204030204" pitchFamily="34" charset="0"/>
              </a:rPr>
              <a:t>Nerol (cont</a:t>
            </a:r>
            <a:r>
              <a:rPr lang="en-US" sz="2000" dirty="0">
                <a:latin typeface="Calibri" panose="020F0502020204030204" pitchFamily="34" charset="0"/>
              </a:rPr>
              <a:t>.) </a:t>
            </a:r>
            <a:r>
              <a:rPr lang="en-CA" sz="2000" baseline="30000" dirty="0" smtClean="0">
                <a:latin typeface="Calibri" panose="020F0502020204030204" pitchFamily="34" charset="0"/>
              </a:rPr>
              <a:t>[12]</a:t>
            </a:r>
            <a:r>
              <a:rPr lang="en-US" sz="2000" dirty="0" smtClean="0">
                <a:latin typeface="Calibri" panose="020F0502020204030204" pitchFamily="34" charset="0"/>
              </a:rPr>
              <a:t> </a:t>
            </a:r>
          </a:p>
          <a:p>
            <a:pPr marL="0" indent="0">
              <a:buNone/>
            </a:pPr>
            <a:endParaRPr lang="en-CA" dirty="0">
              <a:latin typeface="Calibri" panose="020F050202020403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344273" y="0"/>
            <a:ext cx="6327832" cy="639638"/>
          </a:xfrm>
        </p:spPr>
        <p:txBody>
          <a:bodyPr/>
          <a:lstStyle/>
          <a:p>
            <a:pPr lvl="0"/>
            <a:r>
              <a:rPr lang="en-CA" sz="2800" dirty="0" smtClean="0">
                <a:latin typeface="Calibri" panose="020F0502020204030204" pitchFamily="34" charset="0"/>
              </a:rPr>
              <a:t>Structure Odor </a:t>
            </a:r>
            <a:r>
              <a:rPr lang="en-CA" sz="2800" dirty="0">
                <a:latin typeface="Calibri" panose="020F0502020204030204" pitchFamily="34" charset="0"/>
              </a:rPr>
              <a:t>R</a:t>
            </a:r>
            <a:r>
              <a:rPr lang="en-CA" sz="2800" dirty="0" smtClean="0">
                <a:latin typeface="Calibri" panose="020F0502020204030204" pitchFamily="34" charset="0"/>
              </a:rPr>
              <a:t>elationship </a:t>
            </a:r>
            <a:endParaRPr lang="en-CA" sz="2800" dirty="0">
              <a:latin typeface="Calibri" panose="020F0502020204030204" pitchFamily="34" charset="0"/>
            </a:endParaRPr>
          </a:p>
          <a:p>
            <a:endParaRPr lang="en-CA" dirty="0">
              <a:latin typeface="Calibri" panose="020F0502020204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 smtClean="0">
                <a:latin typeface="Calibri" panose="020F0502020204030204" pitchFamily="34" charset="0"/>
              </a:rPr>
              <a:t>Elsharif I Promotionsvortrag I 30.11.17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759437E-DD65-47AE-A718-65B9481C0A9E}" type="slidenum">
              <a:rPr lang="de-DE" smtClean="0">
                <a:latin typeface="Calibri" panose="020F0502020204030204" pitchFamily="34" charset="0"/>
              </a:rPr>
              <a:pPr/>
              <a:t>18</a:t>
            </a:fld>
            <a:r>
              <a:rPr lang="de-DE" dirty="0"/>
              <a:t>/29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20835" y="5686035"/>
            <a:ext cx="2072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(Citrus, </a:t>
            </a:r>
            <a:r>
              <a:rPr lang="en-US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floral)</a:t>
            </a:r>
            <a:endParaRPr lang="en-US" sz="1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9781654"/>
              </p:ext>
            </p:extLst>
          </p:nvPr>
        </p:nvGraphicFramePr>
        <p:xfrm>
          <a:off x="2722563" y="3695699"/>
          <a:ext cx="1582247" cy="17325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980" name="CS ChemDraw Drawing" r:id="rId4" imgW="1566291" imgH="1762887" progId="ChemDraw.Document.6.0">
                  <p:embed/>
                </p:oleObj>
              </mc:Choice>
              <mc:Fallback>
                <p:oleObj name="CS ChemDraw Drawing" r:id="rId4" imgW="1566291" imgH="1762887" progId="ChemDraw.Document.6.0">
                  <p:embed/>
                  <p:pic>
                    <p:nvPicPr>
                      <p:cNvPr id="24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2563" y="3695699"/>
                        <a:ext cx="1582247" cy="173257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1862432" y="5370294"/>
            <a:ext cx="2801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Geranyl acetate</a:t>
            </a:r>
            <a:endParaRPr lang="en-CA" sz="1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19130" y="5689478"/>
            <a:ext cx="1922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(Clove-like, phenolic)</a:t>
            </a:r>
            <a:endParaRPr lang="en-US" sz="1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893305" y="5370294"/>
            <a:ext cx="2072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Neryl  </a:t>
            </a:r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acetate</a:t>
            </a:r>
          </a:p>
        </p:txBody>
      </p: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5691969"/>
              </p:ext>
            </p:extLst>
          </p:nvPr>
        </p:nvGraphicFramePr>
        <p:xfrm>
          <a:off x="4508518" y="3683880"/>
          <a:ext cx="1234920" cy="1760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981" name="CS ChemDraw Drawing" r:id="rId6" imgW="1235583" imgH="1762887" progId="ChemDraw.Document.6.0">
                  <p:embed/>
                </p:oleObj>
              </mc:Choice>
              <mc:Fallback>
                <p:oleObj name="CS ChemDraw Drawing" r:id="rId6" imgW="1235583" imgH="1762887" progId="ChemDraw.Document.6.0">
                  <p:embed/>
                  <p:pic>
                    <p:nvPicPr>
                      <p:cNvPr id="31" name="Object 3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08518" y="3683880"/>
                        <a:ext cx="1234920" cy="17604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344271" y="6350426"/>
            <a:ext cx="86029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[12] Elsharif and </a:t>
            </a:r>
            <a:r>
              <a:rPr lang="en-CA" sz="1000" i="1" dirty="0" err="1">
                <a:latin typeface="Calibri" panose="020F0502020204030204" pitchFamily="34" charset="0"/>
              </a:rPr>
              <a:t>Buettner</a:t>
            </a:r>
            <a:r>
              <a:rPr lang="en-CA" sz="1000" i="1" dirty="0">
                <a:latin typeface="Calibri" panose="020F0502020204030204" pitchFamily="34" charset="0"/>
              </a:rPr>
              <a:t> 2016</a:t>
            </a:r>
          </a:p>
        </p:txBody>
      </p: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9528829"/>
              </p:ext>
            </p:extLst>
          </p:nvPr>
        </p:nvGraphicFramePr>
        <p:xfrm>
          <a:off x="2523583" y="1106502"/>
          <a:ext cx="1484101" cy="1880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982" name="CS ChemDraw Drawing" r:id="rId8" imgW="1509996" imgH="1762831" progId="ChemDraw.Document.6.0">
                  <p:embed/>
                </p:oleObj>
              </mc:Choice>
              <mc:Fallback>
                <p:oleObj name="CS ChemDraw Drawing" r:id="rId8" imgW="1509996" imgH="1762831" progId="ChemDraw.Document.6.0">
                  <p:embed/>
                  <p:pic>
                    <p:nvPicPr>
                      <p:cNvPr id="33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3583" y="1106502"/>
                        <a:ext cx="1484101" cy="188056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2381568" y="2847740"/>
            <a:ext cx="94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Geraniol</a:t>
            </a:r>
            <a:r>
              <a:rPr lang="en-CA" dirty="0" smtClean="0">
                <a:latin typeface="Calibri" panose="020F0502020204030204" pitchFamily="34" charset="0"/>
              </a:rPr>
              <a:t> </a:t>
            </a:r>
            <a:endParaRPr lang="en-CA" dirty="0">
              <a:latin typeface="Calibri" panose="020F050202020403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525558" y="3113206"/>
            <a:ext cx="9891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14 ng/L</a:t>
            </a:r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2897437"/>
              </p:ext>
            </p:extLst>
          </p:nvPr>
        </p:nvGraphicFramePr>
        <p:xfrm>
          <a:off x="4305943" y="1106503"/>
          <a:ext cx="1260110" cy="18816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983" name="CS ChemDraw Drawing" r:id="rId10" imgW="1180953" imgH="1763183" progId="ChemDraw.Document.6.0">
                  <p:embed/>
                </p:oleObj>
              </mc:Choice>
              <mc:Fallback>
                <p:oleObj name="CS ChemDraw Drawing" r:id="rId10" imgW="1180953" imgH="1763183" progId="ChemDraw.Document.6.0">
                  <p:embed/>
                  <p:pic>
                    <p:nvPicPr>
                      <p:cNvPr id="36" name="Object 3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305943" y="1106503"/>
                        <a:ext cx="1260110" cy="18816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4361842" y="2842561"/>
            <a:ext cx="6910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Nerol 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272820" y="3114440"/>
            <a:ext cx="1141879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60.5 ng/L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126729" y="3389862"/>
            <a:ext cx="1607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(Citrus, floral)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963131" y="3384932"/>
            <a:ext cx="1629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(Citrus, fresh)</a:t>
            </a:r>
          </a:p>
        </p:txBody>
      </p:sp>
      <p:sp>
        <p:nvSpPr>
          <p:cNvPr id="7" name="Rectangle 6"/>
          <p:cNvSpPr/>
          <p:nvPr/>
        </p:nvSpPr>
        <p:spPr>
          <a:xfrm>
            <a:off x="2569072" y="6070122"/>
            <a:ext cx="1072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  <a:latin typeface="Calibri" panose="020F0502020204030204" pitchFamily="34" charset="0"/>
              </a:rPr>
              <a:t>61.7 </a:t>
            </a: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</a:rPr>
              <a:t>ng/L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694964" y="6063731"/>
            <a:ext cx="89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  <a:latin typeface="Calibri" panose="020F0502020204030204" pitchFamily="34" charset="0"/>
              </a:rPr>
              <a:t>96 </a:t>
            </a: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</a:rPr>
              <a:t>ng/L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132" y="3900460"/>
            <a:ext cx="690180" cy="451729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3580902" y="1561005"/>
            <a:ext cx="533788" cy="358313"/>
          </a:xfrm>
          <a:prstGeom prst="roundRect">
            <a:avLst/>
          </a:prstGeom>
          <a:noFill/>
          <a:ln>
            <a:solidFill>
              <a:srgbClr val="009B77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1151" tIns="171151" rIns="171151" bIns="171151" numCol="1" spcCol="1270" rtlCol="0" anchor="ctr" anchorCtr="0">
            <a:noAutofit/>
          </a:bodyPr>
          <a:lstStyle/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CA" sz="2100" kern="1200">
              <a:latin typeface="Calibri" panose="020F0502020204030204" pitchFamily="3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153502" y="2153075"/>
            <a:ext cx="533788" cy="358313"/>
          </a:xfrm>
          <a:prstGeom prst="roundRect">
            <a:avLst/>
          </a:prstGeom>
          <a:noFill/>
          <a:ln>
            <a:solidFill>
              <a:srgbClr val="009B77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1151" tIns="171151" rIns="171151" bIns="171151" numCol="1" spcCol="1270" rtlCol="0" anchor="ctr" anchorCtr="0">
            <a:noAutofit/>
          </a:bodyPr>
          <a:lstStyle/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CA" sz="2100" kern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75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9" grpId="0"/>
      <p:bldP spid="30" grpId="0"/>
      <p:bldP spid="7" grpId="0"/>
      <p:bldP spid="4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sz="2000" dirty="0" smtClean="0">
                <a:latin typeface="Calibri" panose="020F0502020204030204" pitchFamily="34" charset="0"/>
              </a:rPr>
              <a:t>2-Geraniol </a:t>
            </a:r>
            <a:r>
              <a:rPr lang="en-US" sz="2000" dirty="0">
                <a:latin typeface="Calibri" panose="020F0502020204030204" pitchFamily="34" charset="0"/>
              </a:rPr>
              <a:t>/ </a:t>
            </a:r>
            <a:r>
              <a:rPr lang="en-US" sz="2000" dirty="0" smtClean="0">
                <a:latin typeface="Calibri" panose="020F0502020204030204" pitchFamily="34" charset="0"/>
              </a:rPr>
              <a:t>Nerol (cont</a:t>
            </a:r>
            <a:r>
              <a:rPr lang="en-US" sz="2000" dirty="0">
                <a:latin typeface="Calibri" panose="020F0502020204030204" pitchFamily="34" charset="0"/>
              </a:rPr>
              <a:t>.) </a:t>
            </a:r>
            <a:r>
              <a:rPr lang="en-CA" sz="2000" baseline="30000" dirty="0" smtClean="0">
                <a:latin typeface="Calibri" panose="020F0502020204030204" pitchFamily="34" charset="0"/>
              </a:rPr>
              <a:t>[12]</a:t>
            </a:r>
            <a:r>
              <a:rPr lang="en-US" sz="2000" dirty="0" smtClean="0">
                <a:latin typeface="Calibri" panose="020F0502020204030204" pitchFamily="34" charset="0"/>
              </a:rPr>
              <a:t> </a:t>
            </a:r>
          </a:p>
          <a:p>
            <a:pPr marL="0" indent="0">
              <a:buNone/>
            </a:pPr>
            <a:endParaRPr lang="en-CA" dirty="0">
              <a:latin typeface="Calibri" panose="020F050202020403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344273" y="0"/>
            <a:ext cx="6327832" cy="639638"/>
          </a:xfrm>
        </p:spPr>
        <p:txBody>
          <a:bodyPr/>
          <a:lstStyle/>
          <a:p>
            <a:pPr lvl="0"/>
            <a:r>
              <a:rPr lang="en-CA" sz="2800" dirty="0" smtClean="0">
                <a:latin typeface="Calibri" panose="020F0502020204030204" pitchFamily="34" charset="0"/>
              </a:rPr>
              <a:t>Structure Odor </a:t>
            </a:r>
            <a:r>
              <a:rPr lang="en-CA" sz="2800" dirty="0">
                <a:latin typeface="Calibri" panose="020F0502020204030204" pitchFamily="34" charset="0"/>
              </a:rPr>
              <a:t>R</a:t>
            </a:r>
            <a:r>
              <a:rPr lang="en-CA" sz="2800" dirty="0" smtClean="0">
                <a:latin typeface="Calibri" panose="020F0502020204030204" pitchFamily="34" charset="0"/>
              </a:rPr>
              <a:t>elationship </a:t>
            </a:r>
            <a:endParaRPr lang="en-CA" sz="2800" dirty="0">
              <a:latin typeface="Calibri" panose="020F0502020204030204" pitchFamily="34" charset="0"/>
            </a:endParaRPr>
          </a:p>
          <a:p>
            <a:endParaRPr lang="en-CA" dirty="0">
              <a:latin typeface="Calibri" panose="020F0502020204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 smtClean="0">
                <a:latin typeface="Calibri" panose="020F0502020204030204" pitchFamily="34" charset="0"/>
              </a:rPr>
              <a:t>Elsharif I Promotionsvortrag I 30.11.17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759437E-DD65-47AE-A718-65B9481C0A9E}" type="slidenum">
              <a:rPr lang="de-DE" smtClean="0">
                <a:latin typeface="Calibri" panose="020F0502020204030204" pitchFamily="34" charset="0"/>
              </a:rPr>
              <a:pPr/>
              <a:t>19</a:t>
            </a:fld>
            <a:r>
              <a:rPr lang="de-DE" dirty="0"/>
              <a:t>/29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0757" y="5562634"/>
            <a:ext cx="2072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(</a:t>
            </a: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Fatty, citrus, soapy)</a:t>
            </a: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455282"/>
              </p:ext>
            </p:extLst>
          </p:nvPr>
        </p:nvGraphicFramePr>
        <p:xfrm>
          <a:off x="942645" y="3694253"/>
          <a:ext cx="1254981" cy="14295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9" name="CS ChemDraw Drawing" r:id="rId4" imgW="1509996" imgH="1764594" progId="ChemDraw.Document.6.0">
                  <p:embed/>
                </p:oleObj>
              </mc:Choice>
              <mc:Fallback>
                <p:oleObj name="CS ChemDraw Drawing" r:id="rId4" imgW="1509996" imgH="1764594" progId="ChemDraw.Document.6.0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2645" y="3694253"/>
                        <a:ext cx="1254981" cy="142952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588416" y="5234809"/>
            <a:ext cx="1748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8-Hydroxygeraniol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89533" y="5561308"/>
            <a:ext cx="2072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(Citrus, soapy)</a:t>
            </a: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758116"/>
              </p:ext>
            </p:extLst>
          </p:nvPr>
        </p:nvGraphicFramePr>
        <p:xfrm>
          <a:off x="2722418" y="3694007"/>
          <a:ext cx="1303337" cy="143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0" name="CS ChemDraw Drawing" r:id="rId6" imgW="1566291" imgH="1765935" progId="ChemDraw.Document.6.0">
                  <p:embed/>
                </p:oleObj>
              </mc:Choice>
              <mc:Fallback>
                <p:oleObj name="CS ChemDraw Drawing" r:id="rId6" imgW="1566291" imgH="1765935" progId="ChemDraw.Document.6.0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2418" y="3694007"/>
                        <a:ext cx="1303337" cy="14303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2131130" y="5245567"/>
            <a:ext cx="2801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8-Hydroxygeranyl acetate</a:t>
            </a:r>
            <a:endParaRPr lang="en-CA" sz="1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36904" y="5561549"/>
            <a:ext cx="1611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smtClean="0">
                <a:solidFill>
                  <a:srgbClr val="002060"/>
                </a:solidFill>
                <a:latin typeface="Calibri" panose="020F0502020204030204" pitchFamily="34" charset="0"/>
              </a:rPr>
              <a:t>(</a:t>
            </a:r>
            <a:r>
              <a:rPr lang="en-US" sz="1600" u="sng" dirty="0">
                <a:solidFill>
                  <a:srgbClr val="002060"/>
                </a:solidFill>
                <a:latin typeface="Calibri" panose="020F0502020204030204" pitchFamily="34" charset="0"/>
              </a:rPr>
              <a:t>Vanilla, sweet)</a:t>
            </a: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1178596"/>
              </p:ext>
            </p:extLst>
          </p:nvPr>
        </p:nvGraphicFramePr>
        <p:xfrm>
          <a:off x="7034392" y="3655247"/>
          <a:ext cx="998683" cy="1492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1" name="CS ChemDraw Drawing" r:id="rId8" imgW="1180600" imgH="1764594" progId="ChemDraw.Document.6.0">
                  <p:embed/>
                </p:oleObj>
              </mc:Choice>
              <mc:Fallback>
                <p:oleObj name="CS ChemDraw Drawing" r:id="rId8" imgW="1180600" imgH="1764594" progId="ChemDraw.Document.6.0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034392" y="3655247"/>
                        <a:ext cx="998683" cy="1492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6995827" y="5222649"/>
            <a:ext cx="1513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8-Hydroxynerol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102455" y="5561203"/>
            <a:ext cx="7938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(</a:t>
            </a: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Citrus)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607505" y="5222649"/>
            <a:ext cx="2452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8-Hydroxyneryl  </a:t>
            </a:r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acetate</a:t>
            </a:r>
          </a:p>
        </p:txBody>
      </p: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8637818"/>
              </p:ext>
            </p:extLst>
          </p:nvPr>
        </p:nvGraphicFramePr>
        <p:xfrm>
          <a:off x="5067461" y="3671257"/>
          <a:ext cx="1046163" cy="149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2" name="CS ChemDraw Drawing" r:id="rId10" imgW="1237107" imgH="1764411" progId="ChemDraw.Document.6.0">
                  <p:embed/>
                </p:oleObj>
              </mc:Choice>
              <mc:Fallback>
                <p:oleObj name="CS ChemDraw Drawing" r:id="rId10" imgW="1237107" imgH="1764411" progId="ChemDraw.Document.6.0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067461" y="3671257"/>
                        <a:ext cx="1046163" cy="1490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344271" y="6350426"/>
            <a:ext cx="86029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[12] Elsharif and </a:t>
            </a:r>
            <a:r>
              <a:rPr lang="en-CA" sz="1000" i="1" dirty="0" err="1">
                <a:latin typeface="Calibri" panose="020F0502020204030204" pitchFamily="34" charset="0"/>
              </a:rPr>
              <a:t>Buettner</a:t>
            </a:r>
            <a:r>
              <a:rPr lang="en-CA" sz="1000" i="1" dirty="0">
                <a:latin typeface="Calibri" panose="020F0502020204030204" pitchFamily="34" charset="0"/>
              </a:rPr>
              <a:t> 2016</a:t>
            </a:r>
          </a:p>
        </p:txBody>
      </p:sp>
      <p:sp>
        <p:nvSpPr>
          <p:cNvPr id="2" name="Rectangle 1"/>
          <p:cNvSpPr/>
          <p:nvPr/>
        </p:nvSpPr>
        <p:spPr>
          <a:xfrm>
            <a:off x="888716" y="5945395"/>
            <a:ext cx="1015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</a:rPr>
              <a:t>340 ng/L</a:t>
            </a:r>
          </a:p>
        </p:txBody>
      </p:sp>
      <p:sp>
        <p:nvSpPr>
          <p:cNvPr id="7" name="Rectangle 6"/>
          <p:cNvSpPr/>
          <p:nvPr/>
        </p:nvSpPr>
        <p:spPr>
          <a:xfrm>
            <a:off x="2762488" y="5945395"/>
            <a:ext cx="1072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</a:rPr>
              <a:t>65.8 ng/L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102455" y="5945395"/>
            <a:ext cx="1072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</a:rPr>
              <a:t>85.7 ng/L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212041" y="5945395"/>
            <a:ext cx="1015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</a:rPr>
              <a:t>451 ng/L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82" b="99153" l="600" r="99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r="388" b="1060"/>
          <a:stretch/>
        </p:blipFill>
        <p:spPr>
          <a:xfrm>
            <a:off x="7781605" y="3957076"/>
            <a:ext cx="653436" cy="459512"/>
          </a:xfrm>
          <a:prstGeom prst="rect">
            <a:avLst/>
          </a:prstGeom>
        </p:spPr>
      </p:pic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1849709"/>
              </p:ext>
            </p:extLst>
          </p:nvPr>
        </p:nvGraphicFramePr>
        <p:xfrm>
          <a:off x="2523583" y="1106502"/>
          <a:ext cx="1484101" cy="1880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3" name="CS ChemDraw Drawing" r:id="rId14" imgW="1509996" imgH="1762831" progId="ChemDraw.Document.6.0">
                  <p:embed/>
                </p:oleObj>
              </mc:Choice>
              <mc:Fallback>
                <p:oleObj name="CS ChemDraw Drawing" r:id="rId14" imgW="1509996" imgH="1762831" progId="ChemDraw.Document.6.0">
                  <p:embed/>
                  <p:pic>
                    <p:nvPicPr>
                      <p:cNvPr id="33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3583" y="1106502"/>
                        <a:ext cx="1484101" cy="188056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2381568" y="2847740"/>
            <a:ext cx="94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Geraniol</a:t>
            </a:r>
            <a:r>
              <a:rPr lang="en-CA" dirty="0" smtClean="0">
                <a:latin typeface="Calibri" panose="020F0502020204030204" pitchFamily="34" charset="0"/>
              </a:rPr>
              <a:t> </a:t>
            </a:r>
            <a:endParaRPr lang="en-CA" dirty="0">
              <a:latin typeface="Calibri" panose="020F0502020204030204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525558" y="3113206"/>
            <a:ext cx="9891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14 ng/L</a:t>
            </a:r>
          </a:p>
        </p:txBody>
      </p:sp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0553930"/>
              </p:ext>
            </p:extLst>
          </p:nvPr>
        </p:nvGraphicFramePr>
        <p:xfrm>
          <a:off x="4305943" y="1106503"/>
          <a:ext cx="1260110" cy="18816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4" name="CS ChemDraw Drawing" r:id="rId16" imgW="1180953" imgH="1763183" progId="ChemDraw.Document.6.0">
                  <p:embed/>
                </p:oleObj>
              </mc:Choice>
              <mc:Fallback>
                <p:oleObj name="CS ChemDraw Drawing" r:id="rId16" imgW="1180953" imgH="1763183" progId="ChemDraw.Document.6.0">
                  <p:embed/>
                  <p:pic>
                    <p:nvPicPr>
                      <p:cNvPr id="36" name="Object 35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305943" y="1106503"/>
                        <a:ext cx="1260110" cy="18816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4361842" y="2842561"/>
            <a:ext cx="6910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Nerol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272820" y="3114440"/>
            <a:ext cx="1141879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60.5 ng/L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126729" y="3389862"/>
            <a:ext cx="1607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(Citrus, floral)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963131" y="3384932"/>
            <a:ext cx="1629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(Citrus, fresh)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3580902" y="1561005"/>
            <a:ext cx="533788" cy="358313"/>
          </a:xfrm>
          <a:prstGeom prst="roundRect">
            <a:avLst/>
          </a:prstGeom>
          <a:noFill/>
          <a:ln>
            <a:solidFill>
              <a:srgbClr val="009B77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1151" tIns="171151" rIns="171151" bIns="171151" numCol="1" spcCol="1270" rtlCol="0" anchor="ctr" anchorCtr="0">
            <a:noAutofit/>
          </a:bodyPr>
          <a:lstStyle/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CA" sz="2100" kern="1200">
              <a:latin typeface="Calibri" panose="020F0502020204030204" pitchFamily="34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5153502" y="2153075"/>
            <a:ext cx="533788" cy="358313"/>
          </a:xfrm>
          <a:prstGeom prst="roundRect">
            <a:avLst/>
          </a:prstGeom>
          <a:noFill/>
          <a:ln>
            <a:solidFill>
              <a:srgbClr val="009B77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1151" tIns="171151" rIns="171151" bIns="171151" numCol="1" spcCol="1270" rtlCol="0" anchor="ctr" anchorCtr="0">
            <a:noAutofit/>
          </a:bodyPr>
          <a:lstStyle/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CA" sz="2100" kern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76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4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6" t="3670" r="19620" b="6423"/>
          <a:stretch/>
        </p:blipFill>
        <p:spPr>
          <a:xfrm>
            <a:off x="3509441" y="3950580"/>
            <a:ext cx="1794986" cy="2414670"/>
          </a:xfrm>
          <a:prstGeom prst="rect">
            <a:avLst/>
          </a:prstGeom>
        </p:spPr>
      </p:pic>
      <p:sp>
        <p:nvSpPr>
          <p:cNvPr id="15" name="Oval Callout 14"/>
          <p:cNvSpPr/>
          <p:nvPr/>
        </p:nvSpPr>
        <p:spPr>
          <a:xfrm>
            <a:off x="344273" y="3784482"/>
            <a:ext cx="3214901" cy="2588152"/>
          </a:xfrm>
          <a:prstGeom prst="wedgeEllipseCallout">
            <a:avLst>
              <a:gd name="adj1" fmla="val 72686"/>
              <a:gd name="adj2" fmla="val -11452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1151" tIns="171151" rIns="171151" bIns="171151" numCol="1" spcCol="1270" rtlCol="0" anchor="ctr" anchorCtr="0">
            <a:noAutofit/>
          </a:bodyPr>
          <a:lstStyle/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CA" sz="2100">
              <a:latin typeface="Calibri" panose="020F050202020403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2" r="16823" b="4729"/>
          <a:stretch/>
        </p:blipFill>
        <p:spPr>
          <a:xfrm>
            <a:off x="424482" y="1356576"/>
            <a:ext cx="1826613" cy="9827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13" r="3062"/>
          <a:stretch/>
        </p:blipFill>
        <p:spPr>
          <a:xfrm>
            <a:off x="1582125" y="2448069"/>
            <a:ext cx="1849420" cy="950454"/>
          </a:xfrm>
          <a:prstGeom prst="rect">
            <a:avLst/>
          </a:prstGeom>
        </p:spPr>
      </p:pic>
      <p:sp>
        <p:nvSpPr>
          <p:cNvPr id="27" name="Oval Callout 26"/>
          <p:cNvSpPr/>
          <p:nvPr/>
        </p:nvSpPr>
        <p:spPr>
          <a:xfrm>
            <a:off x="5802922" y="3423751"/>
            <a:ext cx="2996021" cy="2204218"/>
          </a:xfrm>
          <a:prstGeom prst="wedgeEllipseCallout">
            <a:avLst>
              <a:gd name="adj1" fmla="val -75247"/>
              <a:gd name="adj2" fmla="val 2332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1151" tIns="171151" rIns="171151" bIns="171151" numCol="1" spcCol="1270" rtlCol="0" anchor="ctr" anchorCtr="0">
            <a:noAutofit/>
          </a:bodyPr>
          <a:lstStyle/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CA" sz="2100" kern="1200">
              <a:latin typeface="Calibri" panose="020F050202020403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190" y="1501535"/>
            <a:ext cx="1437174" cy="95140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 dirty="0" smtClean="0">
                <a:latin typeface="Calibri" panose="020F0502020204030204" pitchFamily="34" charset="0"/>
              </a:rPr>
              <a:t>Elsharif </a:t>
            </a:r>
            <a:r>
              <a:rPr lang="de-DE" dirty="0">
                <a:latin typeface="Calibri" panose="020F0502020204030204" pitchFamily="34" charset="0"/>
              </a:rPr>
              <a:t>I Promotionsvortrag I </a:t>
            </a:r>
            <a:r>
              <a:rPr lang="de-DE" dirty="0" smtClean="0">
                <a:latin typeface="Calibri" panose="020F0502020204030204" pitchFamily="34" charset="0"/>
              </a:rPr>
              <a:t>30.11.17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759437E-DD65-47AE-A718-65B9481C0A9E}" type="slidenum">
              <a:rPr lang="de-DE" smtClean="0">
                <a:latin typeface="Calibri" panose="020F0502020204030204" pitchFamily="34" charset="0"/>
              </a:rPr>
              <a:pPr/>
              <a:t>2</a:t>
            </a:fld>
            <a:r>
              <a:rPr lang="de-DE" dirty="0" smtClean="0">
                <a:latin typeface="Calibri" panose="020F0502020204030204" pitchFamily="34" charset="0"/>
              </a:rPr>
              <a:t>/29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sz="2800" dirty="0"/>
              <a:t>Motivation</a:t>
            </a:r>
            <a:r>
              <a:rPr lang="en-US" sz="3200" dirty="0"/>
              <a:t> 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560860"/>
              </p:ext>
            </p:extLst>
          </p:nvPr>
        </p:nvGraphicFramePr>
        <p:xfrm>
          <a:off x="3641725" y="847725"/>
          <a:ext cx="1820863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69" name="CS ChemDraw Drawing" r:id="rId8" imgW="2378583" imgH="650367" progId="ChemDraw.Document.6.0">
                  <p:embed/>
                </p:oleObj>
              </mc:Choice>
              <mc:Fallback>
                <p:oleObj name="CS ChemDraw Drawing" r:id="rId8" imgW="2378583" imgH="650367" progId="ChemDraw.Document.6.0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41725" y="847725"/>
                        <a:ext cx="1820863" cy="500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7366317"/>
              </p:ext>
            </p:extLst>
          </p:nvPr>
        </p:nvGraphicFramePr>
        <p:xfrm>
          <a:off x="6161402" y="1855310"/>
          <a:ext cx="1937071" cy="4542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70" name="CS ChemDraw Drawing" r:id="rId10" imgW="2837464" imgH="665692" progId="ChemDraw.Document.6.0">
                  <p:embed/>
                </p:oleObj>
              </mc:Choice>
              <mc:Fallback>
                <p:oleObj name="CS ChemDraw Drawing" r:id="rId10" imgW="2837464" imgH="665692" progId="ChemDraw.Document.6.0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11">
                        <a:lum bright="-34000" contrast="20000"/>
                      </a:blip>
                      <a:stretch>
                        <a:fillRect/>
                      </a:stretch>
                    </p:blipFill>
                    <p:spPr>
                      <a:xfrm>
                        <a:off x="6161402" y="1855310"/>
                        <a:ext cx="1937071" cy="4542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0486924"/>
              </p:ext>
            </p:extLst>
          </p:nvPr>
        </p:nvGraphicFramePr>
        <p:xfrm>
          <a:off x="2172203" y="1496515"/>
          <a:ext cx="1739900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71" name="CS ChemDraw Drawing" r:id="rId12" imgW="2506599" imgH="1243203" progId="ChemDraw.Document.6.0">
                  <p:embed/>
                </p:oleObj>
              </mc:Choice>
              <mc:Fallback>
                <p:oleObj name="CS ChemDraw Drawing" r:id="rId12" imgW="2506599" imgH="1243203" progId="ChemDraw.Document.6.0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13">
                        <a:lum bright="-40000"/>
                      </a:blip>
                      <a:stretch>
                        <a:fillRect/>
                      </a:stretch>
                    </p:blipFill>
                    <p:spPr>
                      <a:xfrm>
                        <a:off x="2172203" y="1496515"/>
                        <a:ext cx="1739900" cy="8620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5088535"/>
              </p:ext>
            </p:extLst>
          </p:nvPr>
        </p:nvGraphicFramePr>
        <p:xfrm>
          <a:off x="3559175" y="2560638"/>
          <a:ext cx="1987550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72" name="CS ChemDraw Drawing" r:id="rId14" imgW="2835533" imgH="664312" progId="ChemDraw.Document.6.0">
                  <p:embed/>
                </p:oleObj>
              </mc:Choice>
              <mc:Fallback>
                <p:oleObj name="CS ChemDraw Drawing" r:id="rId14" imgW="2835533" imgH="664312" progId="ChemDraw.Document.6.0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559175" y="2560638"/>
                        <a:ext cx="1987550" cy="465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27"/>
          <a:stretch/>
        </p:blipFill>
        <p:spPr>
          <a:xfrm>
            <a:off x="6645629" y="2343583"/>
            <a:ext cx="1461688" cy="9957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8" t="2631"/>
          <a:stretch/>
        </p:blipFill>
        <p:spPr>
          <a:xfrm>
            <a:off x="5496400" y="940393"/>
            <a:ext cx="711577" cy="1125854"/>
          </a:xfrm>
          <a:prstGeom prst="rect">
            <a:avLst/>
          </a:prstGeom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6221574"/>
              </p:ext>
            </p:extLst>
          </p:nvPr>
        </p:nvGraphicFramePr>
        <p:xfrm>
          <a:off x="768553" y="3980789"/>
          <a:ext cx="1710827" cy="640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73" name="CS ChemDraw Drawing" r:id="rId18" imgW="2377059" imgH="891159" progId="ChemDraw.Document.6.0">
                  <p:embed/>
                </p:oleObj>
              </mc:Choice>
              <mc:Fallback>
                <p:oleObj name="CS ChemDraw Drawing" r:id="rId18" imgW="2377059" imgH="891159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68553" y="3980789"/>
                        <a:ext cx="1710827" cy="6400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8733152"/>
              </p:ext>
            </p:extLst>
          </p:nvPr>
        </p:nvGraphicFramePr>
        <p:xfrm>
          <a:off x="6217897" y="3816217"/>
          <a:ext cx="1988221" cy="5460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74" name="CS ChemDraw Drawing" r:id="rId20" imgW="2378583" imgH="650367" progId="ChemDraw.Document.6.0">
                  <p:embed/>
                </p:oleObj>
              </mc:Choice>
              <mc:Fallback>
                <p:oleObj name="CS ChemDraw Drawing" r:id="rId20" imgW="2378583" imgH="650367" progId="ChemDraw.Document.6.0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17897" y="3816217"/>
                        <a:ext cx="1988221" cy="5460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3902126"/>
              </p:ext>
            </p:extLst>
          </p:nvPr>
        </p:nvGraphicFramePr>
        <p:xfrm>
          <a:off x="6288766" y="4423180"/>
          <a:ext cx="2047096" cy="480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75" name="CS ChemDraw Drawing" r:id="rId10" imgW="2837464" imgH="665692" progId="ChemDraw.Document.6.0">
                  <p:embed/>
                </p:oleObj>
              </mc:Choice>
              <mc:Fallback>
                <p:oleObj name="CS ChemDraw Drawing" r:id="rId10" imgW="2837464" imgH="665692" progId="ChemDraw.Document.6.0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11">
                        <a:lum bright="-34000" contrast="20000"/>
                      </a:blip>
                      <a:stretch>
                        <a:fillRect/>
                      </a:stretch>
                    </p:blipFill>
                    <p:spPr>
                      <a:xfrm>
                        <a:off x="6288766" y="4423180"/>
                        <a:ext cx="2047096" cy="4800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Oval 22"/>
          <p:cNvSpPr/>
          <p:nvPr/>
        </p:nvSpPr>
        <p:spPr>
          <a:xfrm>
            <a:off x="6429489" y="3667528"/>
            <a:ext cx="322888" cy="457511"/>
          </a:xfrm>
          <a:prstGeom prst="ellipse">
            <a:avLst/>
          </a:prstGeom>
          <a:noFill/>
          <a:ln>
            <a:solidFill>
              <a:srgbClr val="003865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1151" tIns="171151" rIns="171151" bIns="171151" numCol="1" spcCol="1270" rtlCol="0" anchor="ctr" anchorCtr="0">
            <a:noAutofit/>
          </a:bodyPr>
          <a:lstStyle/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CA" sz="2100">
              <a:latin typeface="Calibri" panose="020F0502020204030204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211564" y="4624118"/>
            <a:ext cx="313908" cy="408038"/>
          </a:xfrm>
          <a:prstGeom prst="ellipse">
            <a:avLst/>
          </a:prstGeom>
          <a:noFill/>
          <a:ln>
            <a:solidFill>
              <a:srgbClr val="003865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1151" tIns="171151" rIns="171151" bIns="171151" numCol="1" spcCol="1270" rtlCol="0" anchor="ctr" anchorCtr="0">
            <a:noAutofit/>
          </a:bodyPr>
          <a:lstStyle/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CA" sz="2100">
              <a:latin typeface="Calibri" panose="020F0502020204030204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669" y="3592474"/>
            <a:ext cx="719144" cy="50152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255" y="4828112"/>
            <a:ext cx="623393" cy="6233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0" name="TextBox 29"/>
          <p:cNvSpPr txBox="1"/>
          <p:nvPr/>
        </p:nvSpPr>
        <p:spPr>
          <a:xfrm>
            <a:off x="3878929" y="1259863"/>
            <a:ext cx="816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Linalool</a:t>
            </a:r>
            <a:r>
              <a:rPr lang="en-CA" sz="1400" dirty="0" smtClean="0">
                <a:latin typeface="Calibri" panose="020F0502020204030204" pitchFamily="34" charset="0"/>
              </a:rPr>
              <a:t> </a:t>
            </a:r>
            <a:endParaRPr lang="en-CA" sz="1400" dirty="0">
              <a:latin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00028" y="2048974"/>
            <a:ext cx="816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Geraniol</a:t>
            </a:r>
            <a:r>
              <a:rPr lang="en-CA" sz="1400" dirty="0" smtClean="0">
                <a:latin typeface="Calibri" panose="020F0502020204030204" pitchFamily="34" charset="0"/>
              </a:rPr>
              <a:t> </a:t>
            </a:r>
            <a:endParaRPr lang="en-CA" sz="1400" dirty="0">
              <a:latin typeface="Calibri" panose="020F050202020403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009190" y="1757034"/>
            <a:ext cx="816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Nerol</a:t>
            </a:r>
            <a:r>
              <a:rPr lang="en-CA" sz="1400" dirty="0" smtClean="0">
                <a:latin typeface="Calibri" panose="020F0502020204030204" pitchFamily="34" charset="0"/>
              </a:rPr>
              <a:t> </a:t>
            </a:r>
            <a:endParaRPr lang="en-CA" sz="1400" dirty="0">
              <a:latin typeface="Calibri" panose="020F050202020403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36940" y="2973937"/>
            <a:ext cx="1381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4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β</a:t>
            </a:r>
            <a:r>
              <a:rPr lang="en-CA" sz="14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- Citronellol</a:t>
            </a:r>
            <a:r>
              <a:rPr lang="en-CA" sz="1400" dirty="0" smtClean="0">
                <a:latin typeface="Calibri" panose="020F0502020204030204" pitchFamily="34" charset="0"/>
              </a:rPr>
              <a:t> </a:t>
            </a:r>
            <a:endParaRPr lang="en-CA" sz="1400" dirty="0">
              <a:latin typeface="Calibri" panose="020F050202020403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5963" y="4570707"/>
            <a:ext cx="1579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8-Hydroxylinalool</a:t>
            </a:r>
            <a:r>
              <a:rPr lang="en-CA" sz="1400" dirty="0" smtClean="0">
                <a:latin typeface="Calibri" panose="020F0502020204030204" pitchFamily="34" charset="0"/>
              </a:rPr>
              <a:t> </a:t>
            </a:r>
            <a:endParaRPr lang="en-CA" sz="1400" dirty="0">
              <a:latin typeface="Calibri" panose="020F0502020204030204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664793"/>
              </p:ext>
            </p:extLst>
          </p:nvPr>
        </p:nvGraphicFramePr>
        <p:xfrm>
          <a:off x="471488" y="4865688"/>
          <a:ext cx="2073275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76" name="CS ChemDraw Drawing" r:id="rId23" imgW="2965196" imgH="1243584" progId="ChemDraw.Document.6.0">
                  <p:embed/>
                </p:oleObj>
              </mc:Choice>
              <mc:Fallback>
                <p:oleObj name="CS ChemDraw Drawing" r:id="rId23" imgW="2965196" imgH="1243584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471488" y="4865688"/>
                        <a:ext cx="2073275" cy="86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/>
          <p:cNvSpPr/>
          <p:nvPr/>
        </p:nvSpPr>
        <p:spPr>
          <a:xfrm>
            <a:off x="954591" y="5792849"/>
            <a:ext cx="15343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8-Carboxygeraniol</a:t>
            </a:r>
            <a:endParaRPr lang="en-CA" sz="14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744931" y="3811504"/>
            <a:ext cx="501161" cy="435979"/>
          </a:xfrm>
          <a:prstGeom prst="ellipse">
            <a:avLst/>
          </a:prstGeom>
          <a:noFill/>
          <a:ln>
            <a:solidFill>
              <a:srgbClr val="003865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1151" tIns="171151" rIns="171151" bIns="171151" numCol="1" spcCol="1270" rtlCol="0" anchor="ctr" anchorCtr="0">
            <a:noAutofit/>
          </a:bodyPr>
          <a:lstStyle/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CA" sz="2100" kern="1200">
              <a:latin typeface="Calibri" panose="020F0502020204030204" pitchFamily="34" charset="0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1952308" y="4957356"/>
            <a:ext cx="641514" cy="670613"/>
          </a:xfrm>
          <a:prstGeom prst="ellipse">
            <a:avLst/>
          </a:prstGeom>
          <a:noFill/>
          <a:ln>
            <a:solidFill>
              <a:srgbClr val="003865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1151" tIns="171151" rIns="171151" bIns="171151" numCol="1" spcCol="1270" rtlCol="0" anchor="ctr" anchorCtr="0">
            <a:noAutofit/>
          </a:bodyPr>
          <a:lstStyle/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CA" sz="2100" kern="1200">
              <a:latin typeface="Calibri" panose="020F050202020403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004" y="4298483"/>
            <a:ext cx="616575" cy="91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9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7" grpId="0" animBg="1"/>
      <p:bldP spid="23" grpId="0" animBg="1"/>
      <p:bldP spid="24" grpId="0" animBg="1"/>
      <p:bldP spid="34" grpId="0"/>
      <p:bldP spid="20" grpId="0"/>
      <p:bldP spid="17" grpId="0" animBg="1"/>
      <p:bldP spid="4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sz="2000" dirty="0" smtClean="0">
                <a:latin typeface="Calibri" panose="020F0502020204030204" pitchFamily="34" charset="0"/>
              </a:rPr>
              <a:t>2-Geraniol </a:t>
            </a:r>
            <a:r>
              <a:rPr lang="en-US" sz="2000" dirty="0">
                <a:latin typeface="Calibri" panose="020F0502020204030204" pitchFamily="34" charset="0"/>
              </a:rPr>
              <a:t>/ </a:t>
            </a:r>
            <a:r>
              <a:rPr lang="en-US" sz="2000" dirty="0" smtClean="0">
                <a:latin typeface="Calibri" panose="020F0502020204030204" pitchFamily="34" charset="0"/>
              </a:rPr>
              <a:t>Nerol (cont</a:t>
            </a:r>
            <a:r>
              <a:rPr lang="en-US" sz="2000" dirty="0">
                <a:latin typeface="Calibri" panose="020F0502020204030204" pitchFamily="34" charset="0"/>
              </a:rPr>
              <a:t>.) </a:t>
            </a:r>
            <a:r>
              <a:rPr lang="en-CA" sz="2000" baseline="30000" dirty="0" smtClean="0">
                <a:latin typeface="Calibri" panose="020F0502020204030204" pitchFamily="34" charset="0"/>
              </a:rPr>
              <a:t>[12]</a:t>
            </a:r>
            <a:r>
              <a:rPr lang="en-US" sz="2000" dirty="0" smtClean="0">
                <a:latin typeface="Calibri" panose="020F0502020204030204" pitchFamily="34" charset="0"/>
              </a:rPr>
              <a:t> </a:t>
            </a:r>
          </a:p>
          <a:p>
            <a:pPr marL="0" indent="0">
              <a:buNone/>
            </a:pPr>
            <a:endParaRPr lang="en-CA" dirty="0">
              <a:latin typeface="Calibri" panose="020F050202020403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344273" y="0"/>
            <a:ext cx="6327832" cy="639638"/>
          </a:xfrm>
        </p:spPr>
        <p:txBody>
          <a:bodyPr/>
          <a:lstStyle/>
          <a:p>
            <a:pPr lvl="0"/>
            <a:r>
              <a:rPr lang="en-CA" sz="2800" dirty="0" smtClean="0">
                <a:latin typeface="Calibri" panose="020F0502020204030204" pitchFamily="34" charset="0"/>
              </a:rPr>
              <a:t>Structure Odor </a:t>
            </a:r>
            <a:r>
              <a:rPr lang="en-CA" sz="2800" dirty="0">
                <a:latin typeface="Calibri" panose="020F0502020204030204" pitchFamily="34" charset="0"/>
              </a:rPr>
              <a:t>R</a:t>
            </a:r>
            <a:r>
              <a:rPr lang="en-CA" sz="2800" dirty="0" smtClean="0">
                <a:latin typeface="Calibri" panose="020F0502020204030204" pitchFamily="34" charset="0"/>
              </a:rPr>
              <a:t>elationship </a:t>
            </a:r>
            <a:endParaRPr lang="en-CA" sz="2800" dirty="0">
              <a:latin typeface="Calibri" panose="020F0502020204030204" pitchFamily="34" charset="0"/>
            </a:endParaRPr>
          </a:p>
          <a:p>
            <a:endParaRPr lang="en-CA" dirty="0">
              <a:latin typeface="Calibri" panose="020F0502020204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 smtClean="0">
                <a:latin typeface="Calibri" panose="020F0502020204030204" pitchFamily="34" charset="0"/>
              </a:rPr>
              <a:t>Elsharif I Promotionsvortrag I 30.11.17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759437E-DD65-47AE-A718-65B9481C0A9E}" type="slidenum">
              <a:rPr lang="de-DE" smtClean="0">
                <a:latin typeface="Calibri" panose="020F0502020204030204" pitchFamily="34" charset="0"/>
              </a:rPr>
              <a:pPr/>
              <a:t>20</a:t>
            </a:fld>
            <a:r>
              <a:rPr lang="de-DE" dirty="0"/>
              <a:t>/29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7579" y="5562634"/>
            <a:ext cx="1560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(</a:t>
            </a: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Fatty, </a:t>
            </a:r>
            <a:r>
              <a:rPr lang="en-US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musty)</a:t>
            </a:r>
            <a:endParaRPr lang="en-US" sz="1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8665096"/>
              </p:ext>
            </p:extLst>
          </p:nvPr>
        </p:nvGraphicFramePr>
        <p:xfrm>
          <a:off x="942645" y="3694253"/>
          <a:ext cx="1254981" cy="14295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38" name="CS ChemDraw Drawing" r:id="rId4" imgW="1509903" imgH="1765935" progId="ChemDraw.Document.6.0">
                  <p:embed/>
                </p:oleObj>
              </mc:Choice>
              <mc:Fallback>
                <p:oleObj name="CS ChemDraw Drawing" r:id="rId4" imgW="1509903" imgH="1765935" progId="ChemDraw.Document.6.0">
                  <p:embed/>
                  <p:pic>
                    <p:nvPicPr>
                      <p:cNvPr id="21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2645" y="3694253"/>
                        <a:ext cx="1254981" cy="142952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588416" y="5234809"/>
            <a:ext cx="1396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8-Oxogeraniol </a:t>
            </a:r>
            <a:endParaRPr lang="en-CA" sz="1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89533" y="5561308"/>
            <a:ext cx="2072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(Fatty, musty)</a:t>
            </a:r>
            <a:endParaRPr lang="en-US" sz="1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641519"/>
              </p:ext>
            </p:extLst>
          </p:nvPr>
        </p:nvGraphicFramePr>
        <p:xfrm>
          <a:off x="2722563" y="3694113"/>
          <a:ext cx="1304925" cy="143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39" name="CS ChemDraw Drawing" r:id="rId6" imgW="1567815" imgH="1765935" progId="ChemDraw.Document.6.0">
                  <p:embed/>
                </p:oleObj>
              </mc:Choice>
              <mc:Fallback>
                <p:oleObj name="CS ChemDraw Drawing" r:id="rId6" imgW="1567815" imgH="1765935" progId="ChemDraw.Document.6.0">
                  <p:embed/>
                  <p:pic>
                    <p:nvPicPr>
                      <p:cNvPr id="24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2563" y="3694113"/>
                        <a:ext cx="1304925" cy="14303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2131130" y="5245567"/>
            <a:ext cx="2801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8-Oxogeranyl acetate</a:t>
            </a:r>
            <a:endParaRPr lang="en-CA" sz="1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36904" y="5561549"/>
            <a:ext cx="1611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smtClean="0">
                <a:solidFill>
                  <a:srgbClr val="002060"/>
                </a:solidFill>
                <a:latin typeface="Calibri" panose="020F0502020204030204" pitchFamily="34" charset="0"/>
              </a:rPr>
              <a:t>(Citrus</a:t>
            </a:r>
            <a:r>
              <a:rPr lang="en-US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, musty!)</a:t>
            </a:r>
            <a:endParaRPr lang="en-US" sz="1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390290"/>
              </p:ext>
            </p:extLst>
          </p:nvPr>
        </p:nvGraphicFramePr>
        <p:xfrm>
          <a:off x="7011988" y="3656013"/>
          <a:ext cx="1042987" cy="149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40" name="CS ChemDraw Drawing" r:id="rId8" imgW="1235583" imgH="1764411" progId="ChemDraw.Document.6.0">
                  <p:embed/>
                </p:oleObj>
              </mc:Choice>
              <mc:Fallback>
                <p:oleObj name="CS ChemDraw Drawing" r:id="rId8" imgW="1235583" imgH="1764411" progId="ChemDraw.Document.6.0">
                  <p:embed/>
                  <p:pic>
                    <p:nvPicPr>
                      <p:cNvPr id="27" name="Object 2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011988" y="3656013"/>
                        <a:ext cx="1042987" cy="1490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6995827" y="5222649"/>
            <a:ext cx="17646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8-Oxoneryl acetate</a:t>
            </a:r>
            <a:endParaRPr lang="en-CA" sz="1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102455" y="5561203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(Fatty, musty)</a:t>
            </a:r>
            <a:endParaRPr lang="en-US" sz="1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725840" y="5222649"/>
            <a:ext cx="1567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8-Oxonerol</a:t>
            </a:r>
            <a:endParaRPr lang="en-CA" sz="1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5504962"/>
              </p:ext>
            </p:extLst>
          </p:nvPr>
        </p:nvGraphicFramePr>
        <p:xfrm>
          <a:off x="5089525" y="3671888"/>
          <a:ext cx="996950" cy="149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41" name="CS ChemDraw Drawing" r:id="rId10" imgW="1179195" imgH="1764411" progId="ChemDraw.Document.6.0">
                  <p:embed/>
                </p:oleObj>
              </mc:Choice>
              <mc:Fallback>
                <p:oleObj name="CS ChemDraw Drawing" r:id="rId10" imgW="1179195" imgH="1764411" progId="ChemDraw.Document.6.0">
                  <p:embed/>
                  <p:pic>
                    <p:nvPicPr>
                      <p:cNvPr id="31" name="Object 3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089525" y="3671888"/>
                        <a:ext cx="996950" cy="1490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344271" y="6350426"/>
            <a:ext cx="86029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[12] Elsharif and </a:t>
            </a:r>
            <a:r>
              <a:rPr lang="en-CA" sz="1000" i="1" dirty="0" err="1">
                <a:latin typeface="Calibri" panose="020F0502020204030204" pitchFamily="34" charset="0"/>
              </a:rPr>
              <a:t>Buettner</a:t>
            </a:r>
            <a:r>
              <a:rPr lang="en-CA" sz="1000" i="1" dirty="0">
                <a:latin typeface="Calibri" panose="020F0502020204030204" pitchFamily="34" charset="0"/>
              </a:rPr>
              <a:t> 2016</a:t>
            </a:r>
          </a:p>
        </p:txBody>
      </p:sp>
      <p:sp>
        <p:nvSpPr>
          <p:cNvPr id="2" name="Rectangle 1"/>
          <p:cNvSpPr/>
          <p:nvPr/>
        </p:nvSpPr>
        <p:spPr>
          <a:xfrm>
            <a:off x="888716" y="5945395"/>
            <a:ext cx="1015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</a:rPr>
              <a:t>194 ng/L</a:t>
            </a:r>
          </a:p>
        </p:txBody>
      </p:sp>
      <p:sp>
        <p:nvSpPr>
          <p:cNvPr id="7" name="Rectangle 6"/>
          <p:cNvSpPr/>
          <p:nvPr/>
        </p:nvSpPr>
        <p:spPr>
          <a:xfrm>
            <a:off x="2762488" y="5945395"/>
            <a:ext cx="1072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</a:rPr>
              <a:t>22.1 ng/L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102455" y="5945395"/>
            <a:ext cx="1015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3865"/>
                </a:solidFill>
                <a:latin typeface="Calibri" panose="020F0502020204030204" pitchFamily="34" charset="0"/>
              </a:rPr>
              <a:t>494 ng/L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212041" y="5945395"/>
            <a:ext cx="955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3865"/>
                </a:solidFill>
                <a:latin typeface="Calibri" panose="020F0502020204030204" pitchFamily="34" charset="0"/>
              </a:rPr>
              <a:t>8.8 ng/L</a:t>
            </a:r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1849709"/>
              </p:ext>
            </p:extLst>
          </p:nvPr>
        </p:nvGraphicFramePr>
        <p:xfrm>
          <a:off x="2523583" y="1106502"/>
          <a:ext cx="1484101" cy="1880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42" name="CS ChemDraw Drawing" r:id="rId12" imgW="1509996" imgH="1762831" progId="ChemDraw.Document.6.0">
                  <p:embed/>
                </p:oleObj>
              </mc:Choice>
              <mc:Fallback>
                <p:oleObj name="CS ChemDraw Drawing" r:id="rId12" imgW="1509996" imgH="1762831" progId="ChemDraw.Document.6.0">
                  <p:embed/>
                  <p:pic>
                    <p:nvPicPr>
                      <p:cNvPr id="33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3583" y="1106502"/>
                        <a:ext cx="1484101" cy="188056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2381568" y="2847740"/>
            <a:ext cx="94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Geraniol</a:t>
            </a:r>
            <a:r>
              <a:rPr lang="en-CA" dirty="0" smtClean="0">
                <a:latin typeface="Calibri" panose="020F0502020204030204" pitchFamily="34" charset="0"/>
              </a:rPr>
              <a:t> </a:t>
            </a:r>
            <a:endParaRPr lang="en-CA" dirty="0">
              <a:latin typeface="Calibri" panose="020F0502020204030204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525558" y="3113206"/>
            <a:ext cx="9891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14 ng/L</a:t>
            </a:r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0553930"/>
              </p:ext>
            </p:extLst>
          </p:nvPr>
        </p:nvGraphicFramePr>
        <p:xfrm>
          <a:off x="4305943" y="1106503"/>
          <a:ext cx="1260110" cy="18816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43" name="CS ChemDraw Drawing" r:id="rId14" imgW="1180953" imgH="1763183" progId="ChemDraw.Document.6.0">
                  <p:embed/>
                </p:oleObj>
              </mc:Choice>
              <mc:Fallback>
                <p:oleObj name="CS ChemDraw Drawing" r:id="rId14" imgW="1180953" imgH="1763183" progId="ChemDraw.Document.6.0">
                  <p:embed/>
                  <p:pic>
                    <p:nvPicPr>
                      <p:cNvPr id="36" name="Object 35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305943" y="1106503"/>
                        <a:ext cx="1260110" cy="18816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Box 46"/>
          <p:cNvSpPr txBox="1"/>
          <p:nvPr/>
        </p:nvSpPr>
        <p:spPr>
          <a:xfrm>
            <a:off x="4361842" y="2842561"/>
            <a:ext cx="6910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Nerol </a:t>
            </a:r>
          </a:p>
        </p:txBody>
      </p:sp>
      <p:sp>
        <p:nvSpPr>
          <p:cNvPr id="48" name="Rectangle 47"/>
          <p:cNvSpPr/>
          <p:nvPr/>
        </p:nvSpPr>
        <p:spPr>
          <a:xfrm>
            <a:off x="4272820" y="3114440"/>
            <a:ext cx="1141879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60.5 ng/L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126729" y="3389862"/>
            <a:ext cx="1607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(Citrus, floral)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963131" y="3384932"/>
            <a:ext cx="1629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(Citrus, fresh)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3580902" y="1561005"/>
            <a:ext cx="533788" cy="358313"/>
          </a:xfrm>
          <a:prstGeom prst="roundRect">
            <a:avLst/>
          </a:prstGeom>
          <a:noFill/>
          <a:ln>
            <a:solidFill>
              <a:srgbClr val="009B77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1151" tIns="171151" rIns="171151" bIns="171151" numCol="1" spcCol="1270" rtlCol="0" anchor="ctr" anchorCtr="0">
            <a:noAutofit/>
          </a:bodyPr>
          <a:lstStyle/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CA" sz="2100" kern="1200">
              <a:latin typeface="Calibri" panose="020F0502020204030204" pitchFamily="34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5153502" y="2153075"/>
            <a:ext cx="533788" cy="358313"/>
          </a:xfrm>
          <a:prstGeom prst="roundRect">
            <a:avLst/>
          </a:prstGeom>
          <a:noFill/>
          <a:ln>
            <a:solidFill>
              <a:srgbClr val="009B77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1151" tIns="171151" rIns="171151" bIns="171151" numCol="1" spcCol="1270" rtlCol="0" anchor="ctr" anchorCtr="0">
            <a:noAutofit/>
          </a:bodyPr>
          <a:lstStyle/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CA" sz="2100" kern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68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4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sz="2000" dirty="0" smtClean="0">
                <a:latin typeface="Calibri" panose="020F0502020204030204" pitchFamily="34" charset="0"/>
              </a:rPr>
              <a:t>2-Geraniol </a:t>
            </a:r>
            <a:r>
              <a:rPr lang="en-US" sz="2000" dirty="0">
                <a:latin typeface="Calibri" panose="020F0502020204030204" pitchFamily="34" charset="0"/>
              </a:rPr>
              <a:t>/ </a:t>
            </a:r>
            <a:r>
              <a:rPr lang="en-US" sz="2000" dirty="0" smtClean="0">
                <a:latin typeface="Calibri" panose="020F0502020204030204" pitchFamily="34" charset="0"/>
              </a:rPr>
              <a:t>Nerol (cont</a:t>
            </a:r>
            <a:r>
              <a:rPr lang="en-US" sz="2000" dirty="0">
                <a:latin typeface="Calibri" panose="020F0502020204030204" pitchFamily="34" charset="0"/>
              </a:rPr>
              <a:t>.) </a:t>
            </a:r>
            <a:r>
              <a:rPr lang="en-CA" sz="2000" baseline="30000" dirty="0" smtClean="0">
                <a:latin typeface="Calibri" panose="020F0502020204030204" pitchFamily="34" charset="0"/>
              </a:rPr>
              <a:t>[12]</a:t>
            </a:r>
            <a:r>
              <a:rPr lang="en-US" sz="2000" dirty="0" smtClean="0">
                <a:latin typeface="Calibri" panose="020F0502020204030204" pitchFamily="34" charset="0"/>
              </a:rPr>
              <a:t> </a:t>
            </a:r>
          </a:p>
          <a:p>
            <a:pPr marL="0" indent="0">
              <a:buNone/>
            </a:pPr>
            <a:endParaRPr lang="en-CA" dirty="0">
              <a:latin typeface="Calibri" panose="020F050202020403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344273" y="0"/>
            <a:ext cx="6327832" cy="639638"/>
          </a:xfrm>
        </p:spPr>
        <p:txBody>
          <a:bodyPr/>
          <a:lstStyle/>
          <a:p>
            <a:pPr lvl="0"/>
            <a:r>
              <a:rPr lang="en-CA" sz="2800" dirty="0" smtClean="0">
                <a:latin typeface="Calibri" panose="020F0502020204030204" pitchFamily="34" charset="0"/>
              </a:rPr>
              <a:t>Structure Odor </a:t>
            </a:r>
            <a:r>
              <a:rPr lang="en-CA" sz="2800" dirty="0">
                <a:latin typeface="Calibri" panose="020F0502020204030204" pitchFamily="34" charset="0"/>
              </a:rPr>
              <a:t>R</a:t>
            </a:r>
            <a:r>
              <a:rPr lang="en-CA" sz="2800" dirty="0" smtClean="0">
                <a:latin typeface="Calibri" panose="020F0502020204030204" pitchFamily="34" charset="0"/>
              </a:rPr>
              <a:t>elationship </a:t>
            </a:r>
            <a:endParaRPr lang="en-CA" sz="2800" dirty="0">
              <a:latin typeface="Calibri" panose="020F0502020204030204" pitchFamily="34" charset="0"/>
            </a:endParaRPr>
          </a:p>
          <a:p>
            <a:endParaRPr lang="en-CA" dirty="0">
              <a:latin typeface="Calibri" panose="020F0502020204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 smtClean="0">
                <a:latin typeface="Calibri" panose="020F0502020204030204" pitchFamily="34" charset="0"/>
              </a:rPr>
              <a:t>Elsharif I Promotionsvortrag I 30.11.17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759437E-DD65-47AE-A718-65B9481C0A9E}" type="slidenum">
              <a:rPr lang="de-DE" smtClean="0">
                <a:latin typeface="Calibri" panose="020F0502020204030204" pitchFamily="34" charset="0"/>
              </a:rPr>
              <a:pPr/>
              <a:t>21</a:t>
            </a:fld>
            <a:r>
              <a:rPr lang="de-DE" dirty="0"/>
              <a:t>/29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89533" y="5711920"/>
            <a:ext cx="2072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(Coconut, plasticine!)</a:t>
            </a: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8931529"/>
              </p:ext>
            </p:extLst>
          </p:nvPr>
        </p:nvGraphicFramePr>
        <p:xfrm>
          <a:off x="2722563" y="3674862"/>
          <a:ext cx="1303337" cy="177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082" name="CS ChemDraw Drawing" r:id="rId4" imgW="1566291" imgH="2189607" progId="ChemDraw.Document.6.0">
                  <p:embed/>
                </p:oleObj>
              </mc:Choice>
              <mc:Fallback>
                <p:oleObj name="CS ChemDraw Drawing" r:id="rId4" imgW="1566291" imgH="2189607" progId="ChemDraw.Document.6.0">
                  <p:embed/>
                  <p:pic>
                    <p:nvPicPr>
                      <p:cNvPr id="24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2563" y="3674862"/>
                        <a:ext cx="1303337" cy="1773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2131130" y="5396179"/>
            <a:ext cx="2801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8-Carboxygeranyl acetate</a:t>
            </a:r>
            <a:endParaRPr lang="en-CA" sz="1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36904" y="5712161"/>
            <a:ext cx="1611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(Plasticine, waxy)</a:t>
            </a: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3422976"/>
              </p:ext>
            </p:extLst>
          </p:nvPr>
        </p:nvGraphicFramePr>
        <p:xfrm>
          <a:off x="7011988" y="3627237"/>
          <a:ext cx="1042987" cy="185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083" name="CS ChemDraw Drawing" r:id="rId6" imgW="1235583" imgH="2189607" progId="ChemDraw.Document.6.0">
                  <p:embed/>
                </p:oleObj>
              </mc:Choice>
              <mc:Fallback>
                <p:oleObj name="CS ChemDraw Drawing" r:id="rId6" imgW="1235583" imgH="2189607" progId="ChemDraw.Document.6.0">
                  <p:embed/>
                  <p:pic>
                    <p:nvPicPr>
                      <p:cNvPr id="27" name="Object 2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11988" y="3627237"/>
                        <a:ext cx="1042987" cy="185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6995827" y="5373261"/>
            <a:ext cx="2110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8-Carboxyneryl acetate</a:t>
            </a:r>
            <a:endParaRPr lang="en-CA" sz="1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951869" y="5711815"/>
            <a:ext cx="12279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(Fatty, waxy)</a:t>
            </a:r>
            <a:endParaRPr lang="en-US" sz="1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725840" y="5373261"/>
            <a:ext cx="1567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8-Carboxynerol</a:t>
            </a:r>
            <a:endParaRPr lang="en-CA" sz="1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064275"/>
              </p:ext>
            </p:extLst>
          </p:nvPr>
        </p:nvGraphicFramePr>
        <p:xfrm>
          <a:off x="5089525" y="3643112"/>
          <a:ext cx="996950" cy="185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084" name="CS ChemDraw Drawing" r:id="rId8" imgW="1179195" imgH="2189607" progId="ChemDraw.Document.6.0">
                  <p:embed/>
                </p:oleObj>
              </mc:Choice>
              <mc:Fallback>
                <p:oleObj name="CS ChemDraw Drawing" r:id="rId8" imgW="1179195" imgH="2189607" progId="ChemDraw.Document.6.0">
                  <p:embed/>
                  <p:pic>
                    <p:nvPicPr>
                      <p:cNvPr id="31" name="Object 3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89525" y="3643112"/>
                        <a:ext cx="996950" cy="185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344271" y="6350426"/>
            <a:ext cx="86029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[12] Elsharif and </a:t>
            </a:r>
            <a:r>
              <a:rPr lang="en-CA" sz="1000" i="1" dirty="0" err="1">
                <a:latin typeface="Calibri" panose="020F0502020204030204" pitchFamily="34" charset="0"/>
              </a:rPr>
              <a:t>Buettner</a:t>
            </a:r>
            <a:r>
              <a:rPr lang="en-CA" sz="1000" i="1" dirty="0">
                <a:latin typeface="Calibri" panose="020F0502020204030204" pitchFamily="34" charset="0"/>
              </a:rPr>
              <a:t> 2016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3580902" y="1561005"/>
            <a:ext cx="533788" cy="358313"/>
          </a:xfrm>
          <a:prstGeom prst="roundRect">
            <a:avLst/>
          </a:prstGeom>
          <a:noFill/>
          <a:ln>
            <a:solidFill>
              <a:srgbClr val="009B77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1151" tIns="171151" rIns="171151" bIns="171151" numCol="1" spcCol="1270" rtlCol="0" anchor="ctr" anchorCtr="0">
            <a:noAutofit/>
          </a:bodyPr>
          <a:lstStyle/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CA" sz="2100" kern="1200">
              <a:latin typeface="Calibri" panose="020F0502020204030204" pitchFamily="34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5153502" y="2153075"/>
            <a:ext cx="533788" cy="358313"/>
          </a:xfrm>
          <a:prstGeom prst="roundRect">
            <a:avLst/>
          </a:prstGeom>
          <a:noFill/>
          <a:ln>
            <a:solidFill>
              <a:srgbClr val="009B77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1151" tIns="171151" rIns="171151" bIns="171151" numCol="1" spcCol="1270" rtlCol="0" anchor="ctr" anchorCtr="0">
            <a:noAutofit/>
          </a:bodyPr>
          <a:lstStyle/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CA" sz="2100" kern="1200">
              <a:latin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62488" y="6096007"/>
            <a:ext cx="1072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</a:rPr>
              <a:t>39.7 ng/L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102455" y="6096007"/>
            <a:ext cx="1015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</a:rPr>
              <a:t>210 ng/L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240895" y="6096007"/>
            <a:ext cx="898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</a:rPr>
              <a:t>27 ng/L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5" t="22823" r="20937"/>
          <a:stretch/>
        </p:blipFill>
        <p:spPr>
          <a:xfrm>
            <a:off x="6315301" y="4388979"/>
            <a:ext cx="411151" cy="66988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804" y="4212079"/>
            <a:ext cx="710770" cy="562986"/>
          </a:xfrm>
          <a:prstGeom prst="rect">
            <a:avLst/>
          </a:prstGeom>
        </p:spPr>
      </p:pic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1849709"/>
              </p:ext>
            </p:extLst>
          </p:nvPr>
        </p:nvGraphicFramePr>
        <p:xfrm>
          <a:off x="2523583" y="1106502"/>
          <a:ext cx="1484101" cy="1880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085" name="CS ChemDraw Drawing" r:id="rId12" imgW="1509996" imgH="1762831" progId="ChemDraw.Document.6.0">
                  <p:embed/>
                </p:oleObj>
              </mc:Choice>
              <mc:Fallback>
                <p:oleObj name="CS ChemDraw Drawing" r:id="rId12" imgW="1509996" imgH="1762831" progId="ChemDraw.Document.6.0">
                  <p:embed/>
                  <p:pic>
                    <p:nvPicPr>
                      <p:cNvPr id="33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3583" y="1106502"/>
                        <a:ext cx="1484101" cy="188056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Box 46"/>
          <p:cNvSpPr txBox="1"/>
          <p:nvPr/>
        </p:nvSpPr>
        <p:spPr>
          <a:xfrm>
            <a:off x="2381568" y="2847740"/>
            <a:ext cx="94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Geraniol</a:t>
            </a:r>
            <a:r>
              <a:rPr lang="en-CA" dirty="0" smtClean="0">
                <a:latin typeface="Calibri" panose="020F0502020204030204" pitchFamily="34" charset="0"/>
              </a:rPr>
              <a:t> </a:t>
            </a:r>
            <a:endParaRPr lang="en-CA" dirty="0">
              <a:latin typeface="Calibri" panose="020F050202020403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5558" y="3113206"/>
            <a:ext cx="9891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14 ng/L</a:t>
            </a:r>
          </a:p>
        </p:txBody>
      </p:sp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0553930"/>
              </p:ext>
            </p:extLst>
          </p:nvPr>
        </p:nvGraphicFramePr>
        <p:xfrm>
          <a:off x="4305943" y="1106503"/>
          <a:ext cx="1260110" cy="18816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086" name="CS ChemDraw Drawing" r:id="rId14" imgW="1180953" imgH="1763183" progId="ChemDraw.Document.6.0">
                  <p:embed/>
                </p:oleObj>
              </mc:Choice>
              <mc:Fallback>
                <p:oleObj name="CS ChemDraw Drawing" r:id="rId14" imgW="1180953" imgH="1763183" progId="ChemDraw.Document.6.0">
                  <p:embed/>
                  <p:pic>
                    <p:nvPicPr>
                      <p:cNvPr id="36" name="Object 35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305943" y="1106503"/>
                        <a:ext cx="1260110" cy="18816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TextBox 49"/>
          <p:cNvSpPr txBox="1"/>
          <p:nvPr/>
        </p:nvSpPr>
        <p:spPr>
          <a:xfrm>
            <a:off x="4361842" y="2842561"/>
            <a:ext cx="6910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Nerol 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272820" y="3114440"/>
            <a:ext cx="1141879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60.5 ng/L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126729" y="3389862"/>
            <a:ext cx="1607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(Citrus, floral)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963131" y="3384932"/>
            <a:ext cx="1629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(Citrus, fresh)</a:t>
            </a:r>
          </a:p>
        </p:txBody>
      </p:sp>
    </p:spTree>
    <p:extLst>
      <p:ext uri="{BB962C8B-B14F-4D97-AF65-F5344CB8AC3E}">
        <p14:creationId xmlns:p14="http://schemas.microsoft.com/office/powerpoint/2010/main" val="36220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</a:rPr>
              <a:t>3-</a:t>
            </a:r>
            <a:r>
              <a:rPr lang="el-GR" sz="2000" dirty="0">
                <a:latin typeface="Calibri" panose="020F0502020204030204" pitchFamily="34" charset="0"/>
              </a:rPr>
              <a:t>β</a:t>
            </a:r>
            <a:r>
              <a:rPr lang="en-US" sz="2000" dirty="0">
                <a:latin typeface="Calibri" panose="020F0502020204030204" pitchFamily="34" charset="0"/>
              </a:rPr>
              <a:t>-Citronellol / Citronellyl </a:t>
            </a:r>
            <a:r>
              <a:rPr lang="en-US" sz="2000" dirty="0" smtClean="0">
                <a:latin typeface="Calibri" panose="020F0502020204030204" pitchFamily="34" charset="0"/>
              </a:rPr>
              <a:t>acetate </a:t>
            </a:r>
            <a:r>
              <a:rPr lang="en-CA" sz="2000" baseline="30000" dirty="0" smtClean="0">
                <a:latin typeface="Calibri" panose="020F0502020204030204" pitchFamily="34" charset="0"/>
              </a:rPr>
              <a:t>[13]</a:t>
            </a:r>
            <a:endParaRPr lang="en-CA" sz="2000" dirty="0">
              <a:latin typeface="Calibri" panose="020F050202020403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344272" y="0"/>
            <a:ext cx="3775551" cy="639638"/>
          </a:xfrm>
        </p:spPr>
        <p:txBody>
          <a:bodyPr/>
          <a:lstStyle/>
          <a:p>
            <a:pPr lvl="0"/>
            <a:r>
              <a:rPr lang="en-US" sz="2800" dirty="0">
                <a:latin typeface="Calibri" panose="020F0502020204030204" pitchFamily="34" charset="0"/>
              </a:rPr>
              <a:t>Sensory </a:t>
            </a:r>
            <a:r>
              <a:rPr lang="en-US" sz="2800" dirty="0" smtClean="0">
                <a:latin typeface="Calibri" panose="020F0502020204030204" pitchFamily="34" charset="0"/>
              </a:rPr>
              <a:t>Analysis</a:t>
            </a:r>
            <a:endParaRPr lang="en-CA" sz="2800" dirty="0">
              <a:latin typeface="Calibri" panose="020F0502020204030204" pitchFamily="34" charset="0"/>
            </a:endParaRPr>
          </a:p>
          <a:p>
            <a:endParaRPr lang="en-CA" dirty="0">
              <a:latin typeface="Calibri" panose="020F0502020204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 smtClean="0">
                <a:latin typeface="Calibri" panose="020F0502020204030204" pitchFamily="34" charset="0"/>
              </a:rPr>
              <a:t>Elsharif I Promotionsvortrag I 30.11.17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759437E-DD65-47AE-A718-65B9481C0A9E}" type="slidenum">
              <a:rPr lang="de-DE" smtClean="0">
                <a:latin typeface="Calibri" panose="020F0502020204030204" pitchFamily="34" charset="0"/>
              </a:rPr>
              <a:pPr/>
              <a:t>22</a:t>
            </a:fld>
            <a:r>
              <a:rPr lang="de-DE" dirty="0"/>
              <a:t>/29</a:t>
            </a:r>
            <a:endParaRPr lang="de-DE" dirty="0">
              <a:latin typeface="Calibri" panose="020F0502020204030204" pitchFamily="34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1010261"/>
              </p:ext>
            </p:extLst>
          </p:nvPr>
        </p:nvGraphicFramePr>
        <p:xfrm>
          <a:off x="705421" y="1356121"/>
          <a:ext cx="1036304" cy="1547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58" name="CS ChemDraw Drawing" r:id="rId3" imgW="1180600" imgH="1763183" progId="ChemDraw.Document.6.0">
                  <p:embed/>
                </p:oleObj>
              </mc:Choice>
              <mc:Fallback>
                <p:oleObj name="CS ChemDraw Drawing" r:id="rId3" imgW="1180600" imgH="1763183" progId="ChemDraw.Document.6.0">
                  <p:embed/>
                  <p:pic>
                    <p:nvPicPr>
                      <p:cNvPr id="46" name="Object 4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5421" y="1356121"/>
                        <a:ext cx="1036304" cy="1547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8721002"/>
              </p:ext>
            </p:extLst>
          </p:nvPr>
        </p:nvGraphicFramePr>
        <p:xfrm>
          <a:off x="2251991" y="1356121"/>
          <a:ext cx="1004556" cy="1501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59" name="CS ChemDraw Drawing" r:id="rId5" imgW="1180600" imgH="1766006" progId="ChemDraw.Document.6.0">
                  <p:embed/>
                </p:oleObj>
              </mc:Choice>
              <mc:Fallback>
                <p:oleObj name="CS ChemDraw Drawing" r:id="rId5" imgW="1180600" imgH="1766006" progId="ChemDraw.Document.6.0">
                  <p:embed/>
                  <p:pic>
                    <p:nvPicPr>
                      <p:cNvPr id="50" name="Object 4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51991" y="1356121"/>
                        <a:ext cx="1004556" cy="15014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7055273"/>
              </p:ext>
            </p:extLst>
          </p:nvPr>
        </p:nvGraphicFramePr>
        <p:xfrm>
          <a:off x="4053703" y="1354691"/>
          <a:ext cx="1006950" cy="1508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60" name="CS ChemDraw Drawing" r:id="rId7" imgW="1179188" imgH="1766006" progId="ChemDraw.Document.6.0">
                  <p:embed/>
                </p:oleObj>
              </mc:Choice>
              <mc:Fallback>
                <p:oleObj name="CS ChemDraw Drawing" r:id="rId7" imgW="1179188" imgH="1766006" progId="ChemDraw.Document.6.0">
                  <p:embed/>
                  <p:pic>
                    <p:nvPicPr>
                      <p:cNvPr id="53" name="Object 5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53703" y="1354691"/>
                        <a:ext cx="1006950" cy="15082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873258"/>
              </p:ext>
            </p:extLst>
          </p:nvPr>
        </p:nvGraphicFramePr>
        <p:xfrm>
          <a:off x="5665930" y="1344608"/>
          <a:ext cx="968807" cy="1794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61" name="CS ChemDraw Drawing" r:id="rId9" imgW="1179541" imgH="2188281" progId="ChemDraw.Document.6.0">
                  <p:embed/>
                </p:oleObj>
              </mc:Choice>
              <mc:Fallback>
                <p:oleObj name="CS ChemDraw Drawing" r:id="rId9" imgW="1179541" imgH="2188281" progId="ChemDraw.Document.6.0">
                  <p:embed/>
                  <p:pic>
                    <p:nvPicPr>
                      <p:cNvPr id="55" name="Object 5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665930" y="1344608"/>
                        <a:ext cx="968807" cy="17941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879661" y="342890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(Odorless)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13840" y="3428904"/>
            <a:ext cx="199500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(Citrus, </a:t>
            </a:r>
            <a:r>
              <a:rPr lang="en-US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fresh, fatty)</a:t>
            </a:r>
            <a:endParaRPr lang="en-US" sz="1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558" y="3072358"/>
            <a:ext cx="1091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Citronellol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049039" y="3103136"/>
            <a:ext cx="15163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8-Oxocitronellol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738990" y="3105869"/>
            <a:ext cx="18680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8-Hydroxycitronellol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668698" y="3122308"/>
            <a:ext cx="18594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8-Carboxycitronellol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4437" y="3428904"/>
            <a:ext cx="2051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(</a:t>
            </a:r>
            <a:r>
              <a:rPr lang="en-US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Citrus, fresh, floral)</a:t>
            </a:r>
            <a:endParaRPr lang="en-US" sz="1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79239" y="3428904"/>
            <a:ext cx="145877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(Citrus, fresh)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5" r="1182"/>
          <a:stretch/>
        </p:blipFill>
        <p:spPr>
          <a:xfrm>
            <a:off x="7248059" y="1498211"/>
            <a:ext cx="1523221" cy="100303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" b="9040"/>
          <a:stretch/>
        </p:blipFill>
        <p:spPr>
          <a:xfrm>
            <a:off x="8521259" y="690277"/>
            <a:ext cx="613398" cy="896710"/>
          </a:xfrm>
          <a:prstGeom prst="rect">
            <a:avLst/>
          </a:prstGeom>
        </p:spPr>
      </p:pic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579308"/>
              </p:ext>
            </p:extLst>
          </p:nvPr>
        </p:nvGraphicFramePr>
        <p:xfrm>
          <a:off x="1618395" y="4134526"/>
          <a:ext cx="5559507" cy="219456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711960">
                  <a:extLst>
                    <a:ext uri="{9D8B030D-6E8A-4147-A177-3AD203B41FA5}">
                      <a16:colId xmlns:a16="http://schemas.microsoft.com/office/drawing/2014/main" val="4185340465"/>
                    </a:ext>
                  </a:extLst>
                </a:gridCol>
                <a:gridCol w="602298">
                  <a:extLst>
                    <a:ext uri="{9D8B030D-6E8A-4147-A177-3AD203B41FA5}">
                      <a16:colId xmlns:a16="http://schemas.microsoft.com/office/drawing/2014/main" val="1038862793"/>
                    </a:ext>
                  </a:extLst>
                </a:gridCol>
                <a:gridCol w="602298">
                  <a:extLst>
                    <a:ext uri="{9D8B030D-6E8A-4147-A177-3AD203B41FA5}">
                      <a16:colId xmlns:a16="http://schemas.microsoft.com/office/drawing/2014/main" val="1219806726"/>
                    </a:ext>
                  </a:extLst>
                </a:gridCol>
                <a:gridCol w="602298">
                  <a:extLst>
                    <a:ext uri="{9D8B030D-6E8A-4147-A177-3AD203B41FA5}">
                      <a16:colId xmlns:a16="http://schemas.microsoft.com/office/drawing/2014/main" val="867542101"/>
                    </a:ext>
                  </a:extLst>
                </a:gridCol>
                <a:gridCol w="602298">
                  <a:extLst>
                    <a:ext uri="{9D8B030D-6E8A-4147-A177-3AD203B41FA5}">
                      <a16:colId xmlns:a16="http://schemas.microsoft.com/office/drawing/2014/main" val="4049723463"/>
                    </a:ext>
                  </a:extLst>
                </a:gridCol>
                <a:gridCol w="602298">
                  <a:extLst>
                    <a:ext uri="{9D8B030D-6E8A-4147-A177-3AD203B41FA5}">
                      <a16:colId xmlns:a16="http://schemas.microsoft.com/office/drawing/2014/main" val="2060723561"/>
                    </a:ext>
                  </a:extLst>
                </a:gridCol>
                <a:gridCol w="836057">
                  <a:extLst>
                    <a:ext uri="{9D8B030D-6E8A-4147-A177-3AD203B41FA5}">
                      <a16:colId xmlns:a16="http://schemas.microsoft.com/office/drawing/2014/main" val="1951322162"/>
                    </a:ext>
                  </a:extLst>
                </a:gridCol>
              </a:tblGrid>
              <a:tr h="340632">
                <a:tc rowSpan="2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  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Odorant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gridSpan="5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Odor Threshold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[ng/L(air)] 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CA" sz="1200" b="1" kern="120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CA" sz="1200" b="1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Group OT</a:t>
                      </a:r>
                      <a:endParaRPr lang="en-CA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25133496"/>
                  </a:ext>
                </a:extLst>
              </a:tr>
              <a:tr h="100483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P1</a:t>
                      </a:r>
                      <a:endParaRPr lang="en-CA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P2</a:t>
                      </a:r>
                      <a:endParaRPr lang="en-CA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P3</a:t>
                      </a:r>
                      <a:endParaRPr lang="en-CA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P4</a:t>
                      </a:r>
                      <a:endParaRPr lang="en-CA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P5</a:t>
                      </a:r>
                      <a:endParaRPr lang="en-CA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en-C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6036078"/>
                  </a:ext>
                </a:extLst>
              </a:tr>
              <a:tr h="290796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Citronellol 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9.2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18.4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4.6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36.8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10.5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204093"/>
                  </a:ext>
                </a:extLst>
              </a:tr>
              <a:tr h="25237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8-Oxocitronellol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en-CA" sz="1200" kern="12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505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en-CA" sz="1200" kern="12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505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879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7464180"/>
                  </a:ext>
                </a:extLst>
              </a:tr>
              <a:tr h="346459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8-Hydroxycitronellol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233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846750"/>
                  </a:ext>
                </a:extLst>
              </a:tr>
              <a:tr h="25237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8-Carboxycitronellol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4707643"/>
                  </a:ext>
                </a:extLst>
              </a:tr>
            </a:tbl>
          </a:graphicData>
        </a:graphic>
      </p:graphicFrame>
      <p:sp>
        <p:nvSpPr>
          <p:cNvPr id="26" name="Rectangle 25"/>
          <p:cNvSpPr/>
          <p:nvPr/>
        </p:nvSpPr>
        <p:spPr>
          <a:xfrm>
            <a:off x="591420" y="3711214"/>
            <a:ext cx="12170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10.5 ng/L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285274" y="3707889"/>
            <a:ext cx="13718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879 ng/L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156088" y="3714295"/>
            <a:ext cx="13756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233 ng/L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4272" y="6360474"/>
            <a:ext cx="74188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[13] Elsharif and </a:t>
            </a:r>
            <a:r>
              <a:rPr lang="en-CA" sz="1000" i="1" dirty="0" err="1">
                <a:latin typeface="Calibri" panose="020F0502020204030204" pitchFamily="34" charset="0"/>
              </a:rPr>
              <a:t>Buettner</a:t>
            </a:r>
            <a:r>
              <a:rPr lang="en-CA" sz="1000" i="1" dirty="0">
                <a:latin typeface="Calibri" panose="020F0502020204030204" pitchFamily="34" charset="0"/>
              </a:rPr>
              <a:t> 2017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591221" y="2603722"/>
            <a:ext cx="128740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Panel:</a:t>
            </a:r>
            <a:endParaRPr lang="en-CA" sz="1600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ctr"/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5 females</a:t>
            </a:r>
            <a:endParaRPr lang="en-CA" sz="1600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ctr"/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Ages=(28-33)</a:t>
            </a:r>
          </a:p>
          <a:p>
            <a:pPr algn="ctr"/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Anosmia = </a:t>
            </a:r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0</a:t>
            </a:r>
            <a:endParaRPr lang="en-CA" sz="1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42388" y="4959799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>
                <a:latin typeface="Calibri" panose="020F0502020204030204" pitchFamily="34" charset="0"/>
              </a:rPr>
              <a:t>4.6</a:t>
            </a:r>
            <a:endParaRPr lang="en-CA" sz="1200" dirty="0">
              <a:latin typeface="Calibri" panose="020F050202020403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22661" y="5327359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>
                <a:latin typeface="Calibri" panose="020F0502020204030204" pitchFamily="34" charset="0"/>
              </a:rPr>
              <a:t>126</a:t>
            </a:r>
            <a:endParaRPr lang="en-CA" sz="1200" dirty="0">
              <a:latin typeface="Calibri" panose="020F050202020403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02933" y="5684161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>
                <a:latin typeface="Calibri" panose="020F0502020204030204" pitchFamily="34" charset="0"/>
              </a:rPr>
              <a:t>25.3</a:t>
            </a:r>
            <a:endParaRPr lang="en-CA" sz="1200" dirty="0">
              <a:latin typeface="Calibri" panose="020F050202020403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93399" y="5326294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>
                <a:latin typeface="Calibri" panose="020F0502020204030204" pitchFamily="34" charset="0"/>
              </a:rPr>
              <a:t>4040</a:t>
            </a:r>
            <a:endParaRPr lang="en-CA" sz="1200" dirty="0">
              <a:latin typeface="Calibri" panose="020F050202020403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80384" y="5326293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>
                <a:latin typeface="Calibri" panose="020F0502020204030204" pitchFamily="34" charset="0"/>
              </a:rPr>
              <a:t>4040</a:t>
            </a:r>
            <a:endParaRPr lang="en-CA" sz="1200" dirty="0">
              <a:latin typeface="Calibri" panose="020F050202020403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27286" y="5684160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>
                <a:latin typeface="Calibri" panose="020F0502020204030204" pitchFamily="34" charset="0"/>
              </a:rPr>
              <a:t>405</a:t>
            </a:r>
            <a:endParaRPr lang="en-CA" sz="1200" dirty="0">
              <a:latin typeface="Calibri" panose="020F050202020403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227525" y="5685559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>
                <a:latin typeface="Calibri" panose="020F0502020204030204" pitchFamily="34" charset="0"/>
              </a:rPr>
              <a:t>405</a:t>
            </a:r>
            <a:endParaRPr lang="en-CA" sz="1200" dirty="0">
              <a:latin typeface="Calibri" panose="020F050202020403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832323" y="5684160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>
                <a:latin typeface="Calibri" panose="020F0502020204030204" pitchFamily="34" charset="0"/>
              </a:rPr>
              <a:t>405</a:t>
            </a:r>
            <a:endParaRPr lang="en-CA" sz="1200" dirty="0">
              <a:latin typeface="Calibri" panose="020F050202020403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419657" y="5685459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>
                <a:latin typeface="Calibri" panose="020F0502020204030204" pitchFamily="34" charset="0"/>
              </a:rPr>
              <a:t>405</a:t>
            </a:r>
            <a:endParaRPr lang="en-CA" sz="12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62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66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66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36C0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36C0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36C0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36C0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8" grpId="0"/>
      <p:bldP spid="19" grpId="0"/>
      <p:bldP spid="26" grpId="0"/>
      <p:bldP spid="27" grpId="0"/>
      <p:bldP spid="28" grpId="0"/>
      <p:bldP spid="31" grpId="0"/>
      <p:bldP spid="31" grpId="1"/>
      <p:bldP spid="32" grpId="0"/>
      <p:bldP spid="32" grpId="1"/>
      <p:bldP spid="33" grpId="0"/>
      <p:bldP spid="33" grpId="1"/>
      <p:bldP spid="35" grpId="0"/>
      <p:bldP spid="35" grpId="1"/>
      <p:bldP spid="36" grpId="0"/>
      <p:bldP spid="36" grpId="1"/>
      <p:bldP spid="34" grpId="0"/>
      <p:bldP spid="34" grpId="1"/>
      <p:bldP spid="37" grpId="0"/>
      <p:bldP spid="37" grpId="1"/>
      <p:bldP spid="38" grpId="0"/>
      <p:bldP spid="38" grpId="1"/>
      <p:bldP spid="39" grpId="0"/>
      <p:bldP spid="39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sz="2000" dirty="0">
                <a:latin typeface="Calibri" panose="020F0502020204030204" pitchFamily="34" charset="0"/>
              </a:rPr>
              <a:t>3-</a:t>
            </a:r>
            <a:r>
              <a:rPr lang="el-GR" sz="2000" dirty="0">
                <a:latin typeface="Calibri" panose="020F0502020204030204" pitchFamily="34" charset="0"/>
              </a:rPr>
              <a:t>β</a:t>
            </a:r>
            <a:r>
              <a:rPr lang="en-US" sz="2000" dirty="0">
                <a:latin typeface="Calibri" panose="020F0502020204030204" pitchFamily="34" charset="0"/>
              </a:rPr>
              <a:t>-Citronellol / Citronellyl acetate (cont.) </a:t>
            </a:r>
            <a:r>
              <a:rPr lang="en-CA" sz="2000" baseline="30000" dirty="0" smtClean="0">
                <a:latin typeface="Calibri" panose="020F0502020204030204" pitchFamily="34" charset="0"/>
              </a:rPr>
              <a:t>[13]</a:t>
            </a:r>
            <a:endParaRPr lang="en-CA" sz="2000" dirty="0">
              <a:latin typeface="Calibri" panose="020F050202020403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344273" y="0"/>
            <a:ext cx="3102312" cy="639638"/>
          </a:xfrm>
        </p:spPr>
        <p:txBody>
          <a:bodyPr/>
          <a:lstStyle/>
          <a:p>
            <a:pPr lvl="0"/>
            <a:r>
              <a:rPr lang="en-US" sz="2800" dirty="0">
                <a:latin typeface="Calibri" panose="020F0502020204030204" pitchFamily="34" charset="0"/>
              </a:rPr>
              <a:t>Sensory </a:t>
            </a:r>
            <a:r>
              <a:rPr lang="en-US" sz="2800" dirty="0" smtClean="0">
                <a:latin typeface="Calibri" panose="020F0502020204030204" pitchFamily="34" charset="0"/>
              </a:rPr>
              <a:t>Analysis</a:t>
            </a:r>
            <a:endParaRPr lang="en-CA" sz="2800" dirty="0">
              <a:latin typeface="Calibri" panose="020F0502020204030204" pitchFamily="34" charset="0"/>
            </a:endParaRPr>
          </a:p>
          <a:p>
            <a:endParaRPr lang="en-CA" dirty="0">
              <a:latin typeface="Calibri" panose="020F0502020204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 smtClean="0">
                <a:latin typeface="Calibri" panose="020F0502020204030204" pitchFamily="34" charset="0"/>
              </a:rPr>
              <a:t>Elsharif I Promotionsvortrag I 30.11.17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759437E-DD65-47AE-A718-65B9481C0A9E}" type="slidenum">
              <a:rPr lang="de-DE" smtClean="0">
                <a:latin typeface="Calibri" panose="020F0502020204030204" pitchFamily="34" charset="0"/>
              </a:rPr>
              <a:pPr/>
              <a:t>23</a:t>
            </a:fld>
            <a:r>
              <a:rPr lang="de-DE" dirty="0"/>
              <a:t>/29</a:t>
            </a:r>
            <a:endParaRPr lang="de-DE" dirty="0">
              <a:latin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5" r="1182"/>
          <a:stretch/>
        </p:blipFill>
        <p:spPr>
          <a:xfrm>
            <a:off x="7248059" y="1498211"/>
            <a:ext cx="1523221" cy="10030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" b="9040"/>
          <a:stretch/>
        </p:blipFill>
        <p:spPr>
          <a:xfrm>
            <a:off x="8521259" y="690277"/>
            <a:ext cx="613398" cy="896710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447188"/>
              </p:ext>
            </p:extLst>
          </p:nvPr>
        </p:nvGraphicFramePr>
        <p:xfrm>
          <a:off x="1496785" y="4175977"/>
          <a:ext cx="5883357" cy="219456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035810">
                  <a:extLst>
                    <a:ext uri="{9D8B030D-6E8A-4147-A177-3AD203B41FA5}">
                      <a16:colId xmlns:a16="http://schemas.microsoft.com/office/drawing/2014/main" val="4185340465"/>
                    </a:ext>
                  </a:extLst>
                </a:gridCol>
                <a:gridCol w="602298">
                  <a:extLst>
                    <a:ext uri="{9D8B030D-6E8A-4147-A177-3AD203B41FA5}">
                      <a16:colId xmlns:a16="http://schemas.microsoft.com/office/drawing/2014/main" val="1038862793"/>
                    </a:ext>
                  </a:extLst>
                </a:gridCol>
                <a:gridCol w="602298">
                  <a:extLst>
                    <a:ext uri="{9D8B030D-6E8A-4147-A177-3AD203B41FA5}">
                      <a16:colId xmlns:a16="http://schemas.microsoft.com/office/drawing/2014/main" val="1219806726"/>
                    </a:ext>
                  </a:extLst>
                </a:gridCol>
                <a:gridCol w="602298">
                  <a:extLst>
                    <a:ext uri="{9D8B030D-6E8A-4147-A177-3AD203B41FA5}">
                      <a16:colId xmlns:a16="http://schemas.microsoft.com/office/drawing/2014/main" val="867542101"/>
                    </a:ext>
                  </a:extLst>
                </a:gridCol>
                <a:gridCol w="602298">
                  <a:extLst>
                    <a:ext uri="{9D8B030D-6E8A-4147-A177-3AD203B41FA5}">
                      <a16:colId xmlns:a16="http://schemas.microsoft.com/office/drawing/2014/main" val="4049723463"/>
                    </a:ext>
                  </a:extLst>
                </a:gridCol>
                <a:gridCol w="602298">
                  <a:extLst>
                    <a:ext uri="{9D8B030D-6E8A-4147-A177-3AD203B41FA5}">
                      <a16:colId xmlns:a16="http://schemas.microsoft.com/office/drawing/2014/main" val="2060723561"/>
                    </a:ext>
                  </a:extLst>
                </a:gridCol>
                <a:gridCol w="836057">
                  <a:extLst>
                    <a:ext uri="{9D8B030D-6E8A-4147-A177-3AD203B41FA5}">
                      <a16:colId xmlns:a16="http://schemas.microsoft.com/office/drawing/2014/main" val="1951322162"/>
                    </a:ext>
                  </a:extLst>
                </a:gridCol>
              </a:tblGrid>
              <a:tr h="340632">
                <a:tc rowSpan="2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  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Odorant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gridSpan="5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Odor Threshold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[ng/L(air)] 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CA" sz="1200" b="1" kern="120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CA" sz="1200" b="1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Group OT</a:t>
                      </a:r>
                      <a:endParaRPr lang="en-CA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25133496"/>
                  </a:ext>
                </a:extLst>
              </a:tr>
              <a:tr h="100483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P1</a:t>
                      </a:r>
                      <a:endParaRPr lang="en-CA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P2</a:t>
                      </a:r>
                      <a:endParaRPr lang="en-CA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P3</a:t>
                      </a:r>
                      <a:endParaRPr lang="en-CA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P4</a:t>
                      </a:r>
                      <a:endParaRPr lang="en-CA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P5</a:t>
                      </a:r>
                      <a:endParaRPr lang="en-CA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en-C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6036078"/>
                  </a:ext>
                </a:extLst>
              </a:tr>
              <a:tr h="290796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Citronellyl acetate 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877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877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439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665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204093"/>
                  </a:ext>
                </a:extLst>
              </a:tr>
              <a:tr h="25237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8-Oxocitronellyl</a:t>
                      </a:r>
                      <a:r>
                        <a:rPr lang="en-US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acetate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173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346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346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346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7464180"/>
                  </a:ext>
                </a:extLst>
              </a:tr>
              <a:tr h="346459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8-Hydroxycitronellyl</a:t>
                      </a:r>
                      <a:r>
                        <a:rPr lang="en-US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acetate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1261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1261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1261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1261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846750"/>
                  </a:ext>
                </a:extLst>
              </a:tr>
              <a:tr h="25237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8-Carboxycitronellyl</a:t>
                      </a:r>
                      <a:r>
                        <a:rPr lang="en-US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acetate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</a:t>
                      </a:r>
                      <a:endParaRPr lang="en-CA" sz="12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470764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13816" y="3470716"/>
            <a:ext cx="1384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(Citrus, fatty)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95617" y="3472967"/>
            <a:ext cx="1377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3865"/>
                </a:solidFill>
                <a:latin typeface="Calibri" panose="020F0502020204030204" pitchFamily="34" charset="0"/>
              </a:rPr>
              <a:t>(</a:t>
            </a: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Citrus, soapy)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120560" y="3470716"/>
            <a:ext cx="15097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(Musty, fatty)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25451" y="3478290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(Odorless)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9726" y="2951641"/>
            <a:ext cx="1075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Citronellyl </a:t>
            </a:r>
          </a:p>
          <a:p>
            <a:pPr algn="ctr"/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acetate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977577" y="2966020"/>
            <a:ext cx="15002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8-Oxocitronellyl</a:t>
            </a:r>
          </a:p>
          <a:p>
            <a:pPr algn="ctr"/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 acetate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736375" y="2968103"/>
            <a:ext cx="18520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8-Hydroxycitronellyl</a:t>
            </a:r>
          </a:p>
          <a:p>
            <a:pPr algn="ctr"/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 acetate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605031" y="3010061"/>
            <a:ext cx="18898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8-Carboxycitronellyl </a:t>
            </a:r>
          </a:p>
          <a:p>
            <a:pPr algn="ctr"/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acetate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79162" y="3769769"/>
            <a:ext cx="919739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3865"/>
                </a:solidFill>
                <a:latin typeface="Calibri" panose="020F0502020204030204" pitchFamily="34" charset="0"/>
              </a:rPr>
              <a:t>665 ng/L</a:t>
            </a:r>
            <a:endParaRPr lang="en-US" sz="1600" dirty="0">
              <a:solidFill>
                <a:srgbClr val="003865"/>
              </a:solidFill>
              <a:latin typeface="Calibri" panose="020F050202020403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35498" y="3806022"/>
            <a:ext cx="919739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3865"/>
                </a:solidFill>
                <a:latin typeface="Calibri" panose="020F0502020204030204" pitchFamily="34" charset="0"/>
              </a:rPr>
              <a:t>346 ng/L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72301" y="3793323"/>
            <a:ext cx="1023934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3865"/>
                </a:solidFill>
                <a:latin typeface="Calibri" panose="020F0502020204030204" pitchFamily="34" charset="0"/>
              </a:rPr>
              <a:t>1261 ng/L</a:t>
            </a:r>
            <a:endParaRPr lang="en-US" sz="1600" dirty="0">
              <a:solidFill>
                <a:srgbClr val="003865"/>
              </a:solidFill>
              <a:latin typeface="Calibri" panose="020F0502020204030204" pitchFamily="34" charset="0"/>
            </a:endParaRPr>
          </a:p>
        </p:txBody>
      </p:sp>
      <p:sp>
        <p:nvSpPr>
          <p:cNvPr id="27" name="Right Arrow 26"/>
          <p:cNvSpPr/>
          <p:nvPr/>
        </p:nvSpPr>
        <p:spPr>
          <a:xfrm>
            <a:off x="2246934" y="3694941"/>
            <a:ext cx="3707084" cy="549500"/>
          </a:xfrm>
          <a:prstGeom prst="rightArrow">
            <a:avLst/>
          </a:prstGeom>
          <a:noFill/>
          <a:ln>
            <a:solidFill>
              <a:srgbClr val="0038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237471" y="3806128"/>
            <a:ext cx="961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3865"/>
                </a:solidFill>
                <a:latin typeface="Calibri" panose="020F0502020204030204" pitchFamily="34" charset="0"/>
              </a:rPr>
              <a:t>------</a:t>
            </a:r>
            <a:endParaRPr lang="en-US" sz="1600" dirty="0">
              <a:solidFill>
                <a:srgbClr val="003865"/>
              </a:solidFill>
              <a:latin typeface="Calibri" panose="020F050202020403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44272" y="6360474"/>
            <a:ext cx="74188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[13] Elsharif and </a:t>
            </a:r>
            <a:r>
              <a:rPr lang="en-CA" sz="1000" i="1" dirty="0" err="1">
                <a:latin typeface="Calibri" panose="020F0502020204030204" pitchFamily="34" charset="0"/>
              </a:rPr>
              <a:t>Buettner</a:t>
            </a:r>
            <a:r>
              <a:rPr lang="en-CA" sz="1000" i="1" dirty="0">
                <a:latin typeface="Calibri" panose="020F0502020204030204" pitchFamily="34" charset="0"/>
              </a:rPr>
              <a:t> 2017</a:t>
            </a:r>
          </a:p>
        </p:txBody>
      </p: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4215525"/>
              </p:ext>
            </p:extLst>
          </p:nvPr>
        </p:nvGraphicFramePr>
        <p:xfrm>
          <a:off x="677863" y="1312693"/>
          <a:ext cx="1087437" cy="154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02" name="CS ChemDraw Drawing" r:id="rId5" imgW="1235583" imgH="1762887" progId="ChemDraw.Document.6.0">
                  <p:embed/>
                </p:oleObj>
              </mc:Choice>
              <mc:Fallback>
                <p:oleObj name="CS ChemDraw Drawing" r:id="rId5" imgW="1235583" imgH="1762887" progId="ChemDraw.Document.6.0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7863" y="1312693"/>
                        <a:ext cx="1087437" cy="154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3209048"/>
              </p:ext>
            </p:extLst>
          </p:nvPr>
        </p:nvGraphicFramePr>
        <p:xfrm>
          <a:off x="2230438" y="1312693"/>
          <a:ext cx="1049337" cy="150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03" name="CS ChemDraw Drawing" r:id="rId7" imgW="1237107" imgH="1765935" progId="ChemDraw.Document.6.0">
                  <p:embed/>
                </p:oleObj>
              </mc:Choice>
              <mc:Fallback>
                <p:oleObj name="CS ChemDraw Drawing" r:id="rId7" imgW="1237107" imgH="1765935" progId="ChemDraw.Document.6.0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30438" y="1312693"/>
                        <a:ext cx="1049337" cy="1501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1100313"/>
              </p:ext>
            </p:extLst>
          </p:nvPr>
        </p:nvGraphicFramePr>
        <p:xfrm>
          <a:off x="4030663" y="1311106"/>
          <a:ext cx="1054100" cy="1506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04" name="CS ChemDraw Drawing" r:id="rId9" imgW="1235583" imgH="1764411" progId="ChemDraw.Document.6.0">
                  <p:embed/>
                </p:oleObj>
              </mc:Choice>
              <mc:Fallback>
                <p:oleObj name="CS ChemDraw Drawing" r:id="rId9" imgW="1235583" imgH="1764411" progId="ChemDraw.Document.6.0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30663" y="1311106"/>
                        <a:ext cx="1054100" cy="1506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0117796"/>
              </p:ext>
            </p:extLst>
          </p:nvPr>
        </p:nvGraphicFramePr>
        <p:xfrm>
          <a:off x="5661309" y="1245734"/>
          <a:ext cx="1039608" cy="1838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05" name="CS ChemDraw Drawing" r:id="rId11" imgW="1237107" imgH="2189607" progId="ChemDraw.Document.6.0">
                  <p:embed/>
                </p:oleObj>
              </mc:Choice>
              <mc:Fallback>
                <p:oleObj name="CS ChemDraw Drawing" r:id="rId11" imgW="1237107" imgH="2189607" progId="ChemDraw.Document.6.0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61309" y="1245734"/>
                        <a:ext cx="1039608" cy="18384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7591221" y="2603722"/>
            <a:ext cx="128740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Panel:</a:t>
            </a:r>
            <a:endParaRPr lang="en-CA" sz="1600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ctr"/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5 females</a:t>
            </a:r>
            <a:endParaRPr lang="en-CA" sz="1600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ctr"/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Ages=(28-33)</a:t>
            </a:r>
          </a:p>
          <a:p>
            <a:pPr algn="ctr"/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Anosmia = </a:t>
            </a:r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0</a:t>
            </a:r>
            <a:endParaRPr lang="en-CA" sz="1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27693" y="5002831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>
                <a:latin typeface="Calibri" panose="020F0502020204030204" pitchFamily="34" charset="0"/>
              </a:rPr>
              <a:t>219</a:t>
            </a:r>
            <a:endParaRPr lang="en-CA" sz="1200" dirty="0">
              <a:latin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829481" y="5370391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>
                <a:latin typeface="Calibri" panose="020F0502020204030204" pitchFamily="34" charset="0"/>
              </a:rPr>
              <a:t>173</a:t>
            </a:r>
            <a:endParaRPr lang="en-CA" sz="1200" dirty="0">
              <a:latin typeface="Calibri" panose="020F050202020403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836139" y="5732966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>
                <a:latin typeface="Calibri" panose="020F0502020204030204" pitchFamily="34" charset="0"/>
              </a:rPr>
              <a:t>631</a:t>
            </a:r>
            <a:endParaRPr lang="en-CA" sz="1200" dirty="0">
              <a:latin typeface="Calibri" panose="020F050202020403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94135" y="5002011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>
                <a:latin typeface="Calibri" panose="020F0502020204030204" pitchFamily="34" charset="0"/>
              </a:rPr>
              <a:t>1754</a:t>
            </a:r>
            <a:endParaRPr lang="en-CA" sz="1200" dirty="0">
              <a:latin typeface="Calibri" panose="020F050202020403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396666" y="5361100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>
                <a:latin typeface="Calibri" panose="020F0502020204030204" pitchFamily="34" charset="0"/>
              </a:rPr>
              <a:t>1382</a:t>
            </a:r>
            <a:endParaRPr lang="en-CA" sz="1200" dirty="0">
              <a:latin typeface="Calibri" panose="020F050202020403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391877" y="5732263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>
                <a:latin typeface="Calibri" panose="020F0502020204030204" pitchFamily="34" charset="0"/>
              </a:rPr>
              <a:t>2523</a:t>
            </a:r>
            <a:endParaRPr lang="en-CA" sz="12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48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66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66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66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9" grpId="0"/>
      <p:bldP spid="24" grpId="0"/>
      <p:bldP spid="25" grpId="0"/>
      <p:bldP spid="26" grpId="0"/>
      <p:bldP spid="27" grpId="0" animBg="1"/>
      <p:bldP spid="35" grpId="0"/>
      <p:bldP spid="30" grpId="0"/>
      <p:bldP spid="30" grpId="1"/>
      <p:bldP spid="31" grpId="0"/>
      <p:bldP spid="31" grpId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sz="2000" dirty="0">
                <a:latin typeface="Calibri" panose="020F0502020204030204" pitchFamily="34" charset="0"/>
              </a:rPr>
              <a:t>3-</a:t>
            </a:r>
            <a:r>
              <a:rPr lang="el-GR" sz="2000" dirty="0">
                <a:latin typeface="Calibri" panose="020F0502020204030204" pitchFamily="34" charset="0"/>
              </a:rPr>
              <a:t>β</a:t>
            </a:r>
            <a:r>
              <a:rPr lang="en-US" sz="2000" dirty="0">
                <a:latin typeface="Calibri" panose="020F0502020204030204" pitchFamily="34" charset="0"/>
              </a:rPr>
              <a:t>-Citronellol / Citronellyl acetate (cont.) </a:t>
            </a:r>
            <a:r>
              <a:rPr lang="en-CA" sz="2000" baseline="30000" dirty="0" smtClean="0">
                <a:latin typeface="Calibri" panose="020F0502020204030204" pitchFamily="34" charset="0"/>
              </a:rPr>
              <a:t>[13]</a:t>
            </a:r>
            <a:endParaRPr lang="en-CA" sz="20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CA" dirty="0">
              <a:latin typeface="Calibri" panose="020F050202020403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344273" y="0"/>
            <a:ext cx="5785222" cy="639638"/>
          </a:xfrm>
        </p:spPr>
        <p:txBody>
          <a:bodyPr/>
          <a:lstStyle/>
          <a:p>
            <a:pPr lvl="0"/>
            <a:r>
              <a:rPr lang="en-CA" sz="2800" dirty="0">
                <a:latin typeface="Calibri" panose="020F0502020204030204" pitchFamily="34" charset="0"/>
              </a:rPr>
              <a:t>Structure </a:t>
            </a:r>
            <a:r>
              <a:rPr lang="en-CA" sz="2800" dirty="0" smtClean="0">
                <a:latin typeface="Calibri" panose="020F0502020204030204" pitchFamily="34" charset="0"/>
              </a:rPr>
              <a:t>Odor Relationship </a:t>
            </a:r>
            <a:endParaRPr lang="en-CA" sz="2800" dirty="0">
              <a:latin typeface="Calibri" panose="020F0502020204030204" pitchFamily="34" charset="0"/>
            </a:endParaRPr>
          </a:p>
          <a:p>
            <a:endParaRPr lang="en-CA" dirty="0">
              <a:latin typeface="Calibri" panose="020F0502020204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 smtClean="0">
                <a:latin typeface="Calibri" panose="020F0502020204030204" pitchFamily="34" charset="0"/>
              </a:rPr>
              <a:t>Elsharif I Promotionsvortrag I 30.11.17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759437E-DD65-47AE-A718-65B9481C0A9E}" type="slidenum">
              <a:rPr lang="de-DE" smtClean="0">
                <a:latin typeface="Calibri" panose="020F0502020204030204" pitchFamily="34" charset="0"/>
              </a:rPr>
              <a:pPr/>
              <a:t>24</a:t>
            </a:fld>
            <a:r>
              <a:rPr lang="de-DE" dirty="0"/>
              <a:t>/29</a:t>
            </a:r>
            <a:endParaRPr lang="de-DE" dirty="0">
              <a:latin typeface="Calibri" panose="020F0502020204030204" pitchFamily="34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4506869"/>
              </p:ext>
            </p:extLst>
          </p:nvPr>
        </p:nvGraphicFramePr>
        <p:xfrm>
          <a:off x="687660" y="1194546"/>
          <a:ext cx="1123734" cy="1678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45" name="CS ChemDraw Drawing" r:id="rId4" imgW="1180600" imgH="1763183" progId="ChemDraw.Document.6.0">
                  <p:embed/>
                </p:oleObj>
              </mc:Choice>
              <mc:Fallback>
                <p:oleObj name="CS ChemDraw Drawing" r:id="rId4" imgW="1180600" imgH="1763183" progId="ChemDraw.Document.6.0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7660" y="1194546"/>
                        <a:ext cx="1123734" cy="1678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60173" y="2874015"/>
            <a:ext cx="1091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Citronellol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3652" y="3179492"/>
            <a:ext cx="1124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(Citrus)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5070" y="3473376"/>
            <a:ext cx="12170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10.5 ng/L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404538" y="2094999"/>
            <a:ext cx="514133" cy="352469"/>
          </a:xfrm>
          <a:prstGeom prst="roundRect">
            <a:avLst/>
          </a:prstGeom>
          <a:noFill/>
          <a:ln>
            <a:solidFill>
              <a:srgbClr val="009B77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1151" tIns="171151" rIns="171151" bIns="171151" numCol="1" spcCol="1270" rtlCol="0" anchor="ctr" anchorCtr="0">
            <a:noAutofit/>
          </a:bodyPr>
          <a:lstStyle/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CA" sz="2100" kern="1200">
              <a:latin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26737" y="3171550"/>
            <a:ext cx="1384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(Citrus, fatty)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3177549"/>
              </p:ext>
            </p:extLst>
          </p:nvPr>
        </p:nvGraphicFramePr>
        <p:xfrm>
          <a:off x="2573224" y="1237449"/>
          <a:ext cx="1119892" cy="1598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46" name="CS ChemDraw Drawing" r:id="rId6" imgW="1237088" imgH="1762831" progId="ChemDraw.Document.6.0">
                  <p:embed/>
                </p:oleObj>
              </mc:Choice>
              <mc:Fallback>
                <p:oleObj name="CS ChemDraw Drawing" r:id="rId6" imgW="1237088" imgH="1762831" progId="ChemDraw.Document.6.0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73224" y="1237449"/>
                        <a:ext cx="1119892" cy="15984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150552" y="2898589"/>
            <a:ext cx="16932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Citronellyl acetate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58937" y="3464828"/>
            <a:ext cx="919739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665 ng/L</a:t>
            </a: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558103"/>
              </p:ext>
            </p:extLst>
          </p:nvPr>
        </p:nvGraphicFramePr>
        <p:xfrm>
          <a:off x="4961158" y="1220394"/>
          <a:ext cx="1132599" cy="1696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47" name="CS ChemDraw Drawing" r:id="rId8" imgW="1179188" imgH="1766006" progId="ChemDraw.Document.6.0">
                  <p:embed/>
                </p:oleObj>
              </mc:Choice>
              <mc:Fallback>
                <p:oleObj name="CS ChemDraw Drawing" r:id="rId8" imgW="1179188" imgH="1766006" progId="ChemDraw.Document.6.0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61158" y="1220394"/>
                        <a:ext cx="1132599" cy="16964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4567543" y="2938576"/>
            <a:ext cx="18680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8-Hydroxycitronellol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58584" y="3186527"/>
            <a:ext cx="145877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(Citrus, fresh)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919071" y="3464828"/>
            <a:ext cx="13756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233 ng/L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937557" y="3192990"/>
            <a:ext cx="1377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(Citrus, soapy)</a:t>
            </a: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4063163"/>
              </p:ext>
            </p:extLst>
          </p:nvPr>
        </p:nvGraphicFramePr>
        <p:xfrm>
          <a:off x="6966787" y="1220395"/>
          <a:ext cx="1179535" cy="1685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48" name="CS ChemDraw Drawing" r:id="rId10" imgW="1235676" imgH="1764594" progId="ChemDraw.Document.6.0">
                  <p:embed/>
                </p:oleObj>
              </mc:Choice>
              <mc:Fallback>
                <p:oleObj name="CS ChemDraw Drawing" r:id="rId10" imgW="1235676" imgH="1764594" progId="ChemDraw.Document.6.0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966787" y="1220395"/>
                        <a:ext cx="1179535" cy="16857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/>
          <p:cNvSpPr/>
          <p:nvPr/>
        </p:nvSpPr>
        <p:spPr>
          <a:xfrm>
            <a:off x="6536649" y="2919770"/>
            <a:ext cx="26898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8-Hydroxycitronellyl acetate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22924" y="3464828"/>
            <a:ext cx="1023934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1261 ng/L</a:t>
            </a:r>
          </a:p>
        </p:txBody>
      </p:sp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2177886"/>
              </p:ext>
            </p:extLst>
          </p:nvPr>
        </p:nvGraphicFramePr>
        <p:xfrm>
          <a:off x="5227311" y="3839140"/>
          <a:ext cx="1089696" cy="20180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49" name="CS ChemDraw Drawing" r:id="rId12" imgW="1179541" imgH="2188281" progId="ChemDraw.Document.6.0">
                  <p:embed/>
                </p:oleObj>
              </mc:Choice>
              <mc:Fallback>
                <p:oleObj name="CS ChemDraw Drawing" r:id="rId12" imgW="1179541" imgH="2188281" progId="ChemDraw.Document.6.0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227311" y="3839140"/>
                        <a:ext cx="1089696" cy="20180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40"/>
          <p:cNvSpPr/>
          <p:nvPr/>
        </p:nvSpPr>
        <p:spPr>
          <a:xfrm>
            <a:off x="5018502" y="5811226"/>
            <a:ext cx="18594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8-Carboxycitronellol</a:t>
            </a:r>
          </a:p>
        </p:txBody>
      </p:sp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9232585"/>
              </p:ext>
            </p:extLst>
          </p:nvPr>
        </p:nvGraphicFramePr>
        <p:xfrm>
          <a:off x="7043390" y="3838283"/>
          <a:ext cx="1124310" cy="19902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50" name="CS ChemDraw Drawing" r:id="rId14" imgW="1237088" imgH="2189692" progId="ChemDraw.Document.6.0">
                  <p:embed/>
                </p:oleObj>
              </mc:Choice>
              <mc:Fallback>
                <p:oleObj name="CS ChemDraw Drawing" r:id="rId14" imgW="1237088" imgH="2189692" progId="ChemDraw.Document.6.0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43390" y="3838283"/>
                        <a:ext cx="1124310" cy="19902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6346626" y="6251195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(Odorless)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877922" y="5823137"/>
            <a:ext cx="18898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8-Carboxycitronellyl </a:t>
            </a:r>
            <a:endParaRPr lang="en-CA" sz="1600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ctr"/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acetate</a:t>
            </a:r>
            <a:endParaRPr lang="en-CA" sz="1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44272" y="6360474"/>
            <a:ext cx="74188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[13] Elsharif and </a:t>
            </a:r>
            <a:r>
              <a:rPr lang="en-CA" sz="1000" i="1" dirty="0" err="1">
                <a:latin typeface="Calibri" panose="020F0502020204030204" pitchFamily="34" charset="0"/>
              </a:rPr>
              <a:t>Buettner</a:t>
            </a:r>
            <a:r>
              <a:rPr lang="en-CA" sz="1000" i="1" dirty="0">
                <a:latin typeface="Calibri" panose="020F0502020204030204" pitchFamily="34" charset="0"/>
              </a:rPr>
              <a:t> 2017</a:t>
            </a:r>
          </a:p>
        </p:txBody>
      </p:sp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0969255"/>
              </p:ext>
            </p:extLst>
          </p:nvPr>
        </p:nvGraphicFramePr>
        <p:xfrm>
          <a:off x="789355" y="3811136"/>
          <a:ext cx="1067473" cy="1595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51" name="CS ChemDraw Drawing" r:id="rId16" imgW="1180600" imgH="1766006" progId="ChemDraw.Document.6.0">
                  <p:embed/>
                </p:oleObj>
              </mc:Choice>
              <mc:Fallback>
                <p:oleObj name="CS ChemDraw Drawing" r:id="rId16" imgW="1180600" imgH="1766006" progId="ChemDraw.Document.6.0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89355" y="3811136"/>
                        <a:ext cx="1067473" cy="15954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502834" y="5732502"/>
            <a:ext cx="171047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(Citrus, fresh)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64076" y="5464251"/>
            <a:ext cx="15163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8-Oxocitronellol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15122" y="5985944"/>
            <a:ext cx="13718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879 ng/L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455528" y="5736185"/>
            <a:ext cx="15097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(Musty, fatty)</a:t>
            </a:r>
            <a:endParaRPr lang="en-US" sz="1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115344" y="5476710"/>
            <a:ext cx="22107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8-Oxocitronellyl</a:t>
            </a:r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  acetate</a:t>
            </a:r>
            <a:endParaRPr lang="en-CA" sz="1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680367" y="6003031"/>
            <a:ext cx="919739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346 ng/L</a:t>
            </a:r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0361125"/>
              </p:ext>
            </p:extLst>
          </p:nvPr>
        </p:nvGraphicFramePr>
        <p:xfrm>
          <a:off x="2555782" y="3768233"/>
          <a:ext cx="1144784" cy="163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52" name="CS ChemDraw Drawing" r:id="rId18" imgW="1237107" imgH="1765935" progId="ChemDraw.Document.6.0">
                  <p:embed/>
                </p:oleObj>
              </mc:Choice>
              <mc:Fallback>
                <p:oleObj name="CS ChemDraw Drawing" r:id="rId18" imgW="1237107" imgH="1765935" progId="ChemDraw.Document.6.0">
                  <p:embed/>
                  <p:pic>
                    <p:nvPicPr>
                      <p:cNvPr id="34" name="Object 33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555782" y="3768233"/>
                        <a:ext cx="1144784" cy="1638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079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9" grpId="0"/>
      <p:bldP spid="20" grpId="0"/>
      <p:bldP spid="21" grpId="0"/>
      <p:bldP spid="22" grpId="0"/>
      <p:bldP spid="24" grpId="0"/>
      <p:bldP spid="25" grpId="0"/>
      <p:bldP spid="41" grpId="0"/>
      <p:bldP spid="43" grpId="0"/>
      <p:bldP spid="44" grpId="0"/>
      <p:bldP spid="35" grpId="0"/>
      <p:bldP spid="36" grpId="0"/>
      <p:bldP spid="37" grpId="0"/>
      <p:bldP spid="38" grpId="0"/>
      <p:bldP spid="40" grpId="0"/>
      <p:bldP spid="4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79" y="675160"/>
            <a:ext cx="1849239" cy="1331027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775597" y="690789"/>
            <a:ext cx="7080215" cy="55410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0" vert="horz" wrap="square" lIns="171151" tIns="171151" rIns="171151" bIns="171151" numCol="1" spcCol="1270" rtlCol="0" anchor="ctr" anchorCtr="0">
            <a:noAutofit/>
          </a:bodyPr>
          <a:lstStyle/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100" kern="1200">
              <a:latin typeface="Calibri" panose="020F0502020204030204" pitchFamily="34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4401685" y="3488517"/>
            <a:ext cx="1425485" cy="1296695"/>
          </a:xfrm>
          <a:prstGeom prst="roundRect">
            <a:avLst/>
          </a:prstGeom>
          <a:solidFill>
            <a:srgbClr val="98A4A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1151" tIns="171151" rIns="171151" bIns="171151" numCol="1" spcCol="1270" rtlCol="0" anchor="ctr" anchorCtr="0">
            <a:noAutofit/>
          </a:bodyPr>
          <a:lstStyle/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100" kern="1200">
              <a:latin typeface="Calibri" panose="020F0502020204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 smtClean="0">
                <a:latin typeface="Calibri" panose="020F0502020204030204" pitchFamily="34" charset="0"/>
              </a:rPr>
              <a:t>Elsharif I Promotionsvortrag I 30.11.17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759437E-DD65-47AE-A718-65B9481C0A9E}" type="slidenum">
              <a:rPr lang="de-DE" smtClean="0">
                <a:latin typeface="Calibri" panose="020F0502020204030204" pitchFamily="34" charset="0"/>
              </a:rPr>
              <a:pPr/>
              <a:t>25</a:t>
            </a:fld>
            <a:r>
              <a:rPr lang="de-DE" dirty="0"/>
              <a:t>/29</a:t>
            </a:r>
            <a:endParaRPr lang="de-DE" dirty="0">
              <a:latin typeface="Calibri" panose="020F0502020204030204" pitchFamily="34" charset="0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6513567"/>
              </p:ext>
            </p:extLst>
          </p:nvPr>
        </p:nvGraphicFramePr>
        <p:xfrm>
          <a:off x="1981371" y="721310"/>
          <a:ext cx="613286" cy="12463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330" name="CS ChemDraw Drawing" r:id="rId5" imgW="789067" imgH="1707797" progId="ChemDraw.Document.6.0">
                  <p:embed/>
                </p:oleObj>
              </mc:Choice>
              <mc:Fallback>
                <p:oleObj name="CS ChemDraw Drawing" r:id="rId5" imgW="789067" imgH="1707797" progId="ChemDraw.Document.6.0">
                  <p:embed/>
                  <p:pic>
                    <p:nvPicPr>
                      <p:cNvPr id="24" name="Object 2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81371" y="721310"/>
                        <a:ext cx="613286" cy="12463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8455638"/>
              </p:ext>
            </p:extLst>
          </p:nvPr>
        </p:nvGraphicFramePr>
        <p:xfrm>
          <a:off x="3080986" y="721310"/>
          <a:ext cx="809621" cy="11690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331" name="CS ChemDraw Drawing" r:id="rId7" imgW="1077156" imgH="1710972" progId="ChemDraw.Document.6.0">
                  <p:embed/>
                </p:oleObj>
              </mc:Choice>
              <mc:Fallback>
                <p:oleObj name="CS ChemDraw Drawing" r:id="rId7" imgW="1077156" imgH="1710972" progId="ChemDraw.Document.6.0">
                  <p:embed/>
                  <p:pic>
                    <p:nvPicPr>
                      <p:cNvPr id="25" name="Object 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80986" y="721310"/>
                        <a:ext cx="809621" cy="11690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7659604"/>
              </p:ext>
            </p:extLst>
          </p:nvPr>
        </p:nvGraphicFramePr>
        <p:xfrm>
          <a:off x="4171422" y="735015"/>
          <a:ext cx="874453" cy="11746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332" name="CS ChemDraw Drawing" r:id="rId9" imgW="1180953" imgH="1711325" progId="ChemDraw.Document.6.0">
                  <p:embed/>
                </p:oleObj>
              </mc:Choice>
              <mc:Fallback>
                <p:oleObj name="CS ChemDraw Drawing" r:id="rId9" imgW="1180953" imgH="1711325" progId="ChemDraw.Document.6.0">
                  <p:embed/>
                  <p:pic>
                    <p:nvPicPr>
                      <p:cNvPr id="26" name="Object 2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71422" y="735015"/>
                        <a:ext cx="874453" cy="11746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6079930"/>
              </p:ext>
            </p:extLst>
          </p:nvPr>
        </p:nvGraphicFramePr>
        <p:xfrm>
          <a:off x="5631119" y="721310"/>
          <a:ext cx="847119" cy="14203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333" name="CS ChemDraw Drawing" r:id="rId11" imgW="1087748" imgH="2195689" progId="ChemDraw.Document.6.0">
                  <p:embed/>
                </p:oleObj>
              </mc:Choice>
              <mc:Fallback>
                <p:oleObj name="CS ChemDraw Drawing" r:id="rId11" imgW="1087748" imgH="2195689" progId="ChemDraw.Document.6.0">
                  <p:embed/>
                  <p:pic>
                    <p:nvPicPr>
                      <p:cNvPr id="27" name="Object 2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31119" y="721310"/>
                        <a:ext cx="847119" cy="14203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655823" y="1812058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Linalool</a:t>
            </a:r>
            <a:r>
              <a:rPr lang="en-CA" dirty="0" smtClean="0">
                <a:latin typeface="Calibri" panose="020F0502020204030204" pitchFamily="34" charset="0"/>
              </a:rPr>
              <a:t> </a:t>
            </a:r>
            <a:endParaRPr lang="en-CA" dirty="0">
              <a:latin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31247" y="1771906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solidFill>
                  <a:srgbClr val="003865"/>
                </a:solidFill>
                <a:latin typeface="Calibri" panose="020F0502020204030204" pitchFamily="34" charset="0"/>
              </a:rPr>
              <a:t>8-OL</a:t>
            </a:r>
            <a:r>
              <a:rPr lang="en-CA" dirty="0" smtClean="0">
                <a:latin typeface="Calibri" panose="020F0502020204030204" pitchFamily="34" charset="0"/>
              </a:rPr>
              <a:t> </a:t>
            </a:r>
            <a:endParaRPr lang="en-CA" dirty="0">
              <a:latin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95148" y="1841616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solidFill>
                  <a:srgbClr val="003865"/>
                </a:solidFill>
                <a:latin typeface="Calibri" panose="020F0502020204030204" pitchFamily="34" charset="0"/>
              </a:rPr>
              <a:t>8-HL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54965" y="1721658"/>
            <a:ext cx="546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8-CL</a:t>
            </a: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9173111"/>
              </p:ext>
            </p:extLst>
          </p:nvPr>
        </p:nvGraphicFramePr>
        <p:xfrm>
          <a:off x="1081159" y="1999771"/>
          <a:ext cx="992408" cy="12575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334" name="CS ChemDraw Drawing" r:id="rId13" imgW="1509996" imgH="1762831" progId="ChemDraw.Document.6.0">
                  <p:embed/>
                </p:oleObj>
              </mc:Choice>
              <mc:Fallback>
                <p:oleObj name="CS ChemDraw Drawing" r:id="rId13" imgW="1509996" imgH="1762831" progId="ChemDraw.Document.6.0">
                  <p:embed/>
                  <p:pic>
                    <p:nvPicPr>
                      <p:cNvPr id="32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1159" y="1999771"/>
                        <a:ext cx="992408" cy="125752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6490350"/>
              </p:ext>
            </p:extLst>
          </p:nvPr>
        </p:nvGraphicFramePr>
        <p:xfrm>
          <a:off x="4606933" y="2083674"/>
          <a:ext cx="1051271" cy="11974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335" name="CS ChemDraw Drawing" r:id="rId15" imgW="1509996" imgH="1764594" progId="ChemDraw.Document.6.0">
                  <p:embed/>
                </p:oleObj>
              </mc:Choice>
              <mc:Fallback>
                <p:oleObj name="CS ChemDraw Drawing" r:id="rId15" imgW="1509996" imgH="1764594" progId="ChemDraw.Document.6.0">
                  <p:embed/>
                  <p:pic>
                    <p:nvPicPr>
                      <p:cNvPr id="34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6933" y="2083674"/>
                        <a:ext cx="1051271" cy="119748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1900083"/>
              </p:ext>
            </p:extLst>
          </p:nvPr>
        </p:nvGraphicFramePr>
        <p:xfrm>
          <a:off x="6308896" y="2083674"/>
          <a:ext cx="1120836" cy="14491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336" name="CS ChemDraw Drawing" r:id="rId17" imgW="1509903" imgH="2188083" progId="ChemDraw.Document.6.0">
                  <p:embed/>
                </p:oleObj>
              </mc:Choice>
              <mc:Fallback>
                <p:oleObj name="CS ChemDraw Drawing" r:id="rId17" imgW="1509903" imgH="2188083" progId="ChemDraw.Document.6.0">
                  <p:embed/>
                  <p:pic>
                    <p:nvPicPr>
                      <p:cNvPr id="35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8896" y="2083674"/>
                        <a:ext cx="1120836" cy="144915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533388" y="3100047"/>
            <a:ext cx="94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Geraniol</a:t>
            </a:r>
            <a:r>
              <a:rPr lang="en-CA" dirty="0" smtClean="0">
                <a:latin typeface="Calibri" panose="020F0502020204030204" pitchFamily="34" charset="0"/>
              </a:rPr>
              <a:t> </a:t>
            </a:r>
            <a:endParaRPr lang="en-CA" dirty="0">
              <a:latin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19765" y="3179037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8-HG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094395" y="3179037"/>
            <a:ext cx="634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8-CG </a:t>
            </a: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0234751"/>
              </p:ext>
            </p:extLst>
          </p:nvPr>
        </p:nvGraphicFramePr>
        <p:xfrm>
          <a:off x="1133471" y="3478830"/>
          <a:ext cx="881577" cy="1316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337" name="CS ChemDraw Drawing" r:id="rId19" imgW="1180953" imgH="1763183" progId="ChemDraw.Document.6.0">
                  <p:embed/>
                </p:oleObj>
              </mc:Choice>
              <mc:Fallback>
                <p:oleObj name="CS ChemDraw Drawing" r:id="rId19" imgW="1180953" imgH="1763183" progId="ChemDraw.Document.6.0">
                  <p:embed/>
                  <p:pic>
                    <p:nvPicPr>
                      <p:cNvPr id="40" name="Object 39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133471" y="3478830"/>
                        <a:ext cx="881577" cy="13164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4621986"/>
              </p:ext>
            </p:extLst>
          </p:nvPr>
        </p:nvGraphicFramePr>
        <p:xfrm>
          <a:off x="4617605" y="3476133"/>
          <a:ext cx="875858" cy="13090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338" name="CS ChemDraw Drawing" r:id="rId21" imgW="1180600" imgH="1764594" progId="ChemDraw.Document.6.0">
                  <p:embed/>
                </p:oleObj>
              </mc:Choice>
              <mc:Fallback>
                <p:oleObj name="CS ChemDraw Drawing" r:id="rId21" imgW="1180600" imgH="1764594" progId="ChemDraw.Document.6.0">
                  <p:embed/>
                  <p:pic>
                    <p:nvPicPr>
                      <p:cNvPr id="42" name="Object 41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617605" y="3476133"/>
                        <a:ext cx="875858" cy="13090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1612520" y="4374027"/>
            <a:ext cx="6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Nerol</a:t>
            </a:r>
            <a:r>
              <a:rPr lang="en-CA" dirty="0" smtClean="0">
                <a:latin typeface="Calibri" panose="020F0502020204030204" pitchFamily="34" charset="0"/>
              </a:rPr>
              <a:t> </a:t>
            </a:r>
            <a:endParaRPr lang="en-CA" dirty="0">
              <a:latin typeface="Calibri" panose="020F050202020403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487452" y="4271895"/>
            <a:ext cx="659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8-HN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129331" y="4278650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8-CN </a:t>
            </a:r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1683347"/>
              </p:ext>
            </p:extLst>
          </p:nvPr>
        </p:nvGraphicFramePr>
        <p:xfrm>
          <a:off x="1987175" y="4786391"/>
          <a:ext cx="791687" cy="1182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339" name="CS ChemDraw Drawing" r:id="rId23" imgW="1180600" imgH="1763183" progId="ChemDraw.Document.6.0">
                  <p:embed/>
                </p:oleObj>
              </mc:Choice>
              <mc:Fallback>
                <p:oleObj name="CS ChemDraw Drawing" r:id="rId23" imgW="1180600" imgH="1763183" progId="ChemDraw.Document.6.0">
                  <p:embed/>
                  <p:pic>
                    <p:nvPicPr>
                      <p:cNvPr id="48" name="Object 47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987175" y="4786391"/>
                        <a:ext cx="791687" cy="11822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1370265" y="5862296"/>
            <a:ext cx="1098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Citronellol</a:t>
            </a:r>
            <a:r>
              <a:rPr lang="en-CA" dirty="0" smtClean="0">
                <a:latin typeface="Calibri" panose="020F0502020204030204" pitchFamily="34" charset="0"/>
              </a:rPr>
              <a:t> </a:t>
            </a:r>
            <a:endParaRPr lang="en-CA" dirty="0">
              <a:latin typeface="Calibri" panose="020F0502020204030204" pitchFamily="34" charset="0"/>
            </a:endParaRPr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9079832"/>
              </p:ext>
            </p:extLst>
          </p:nvPr>
        </p:nvGraphicFramePr>
        <p:xfrm>
          <a:off x="4171422" y="4748212"/>
          <a:ext cx="839747" cy="1257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340" name="CS ChemDraw Drawing" r:id="rId25" imgW="1179188" imgH="1766006" progId="ChemDraw.Document.6.0">
                  <p:embed/>
                </p:oleObj>
              </mc:Choice>
              <mc:Fallback>
                <p:oleObj name="CS ChemDraw Drawing" r:id="rId25" imgW="1179188" imgH="1766006" progId="ChemDraw.Document.6.0">
                  <p:embed/>
                  <p:pic>
                    <p:nvPicPr>
                      <p:cNvPr id="51" name="Object 50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171422" y="4748212"/>
                        <a:ext cx="839747" cy="12577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033453"/>
              </p:ext>
            </p:extLst>
          </p:nvPr>
        </p:nvGraphicFramePr>
        <p:xfrm>
          <a:off x="5631119" y="4748582"/>
          <a:ext cx="807938" cy="1496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341" name="CS ChemDraw Drawing" r:id="rId27" imgW="1179541" imgH="2188281" progId="ChemDraw.Document.6.0">
                  <p:embed/>
                </p:oleObj>
              </mc:Choice>
              <mc:Fallback>
                <p:oleObj name="CS ChemDraw Drawing" r:id="rId27" imgW="1179541" imgH="2188281" progId="ChemDraw.Document.6.0">
                  <p:embed/>
                  <p:pic>
                    <p:nvPicPr>
                      <p:cNvPr id="52" name="Object 51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631119" y="4748582"/>
                        <a:ext cx="807938" cy="14962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31"/>
          <p:cNvSpPr/>
          <p:nvPr/>
        </p:nvSpPr>
        <p:spPr>
          <a:xfrm>
            <a:off x="3046475" y="5968601"/>
            <a:ext cx="596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8-OC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035851" y="5971513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8-HC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476619" y="5805163"/>
            <a:ext cx="5693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8-CC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2613498" y="2062484"/>
            <a:ext cx="1425485" cy="1428240"/>
          </a:xfrm>
          <a:prstGeom prst="roundRect">
            <a:avLst/>
          </a:prstGeom>
          <a:solidFill>
            <a:srgbClr val="98A4A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1151" tIns="171151" rIns="171151" bIns="171151" numCol="1" spcCol="1270" rtlCol="0" anchor="ctr" anchorCtr="0">
            <a:noAutofit/>
          </a:bodyPr>
          <a:lstStyle/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100" kern="1200">
              <a:latin typeface="Calibri" panose="020F0502020204030204" pitchFamily="34" charset="0"/>
            </a:endParaRPr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8297868"/>
              </p:ext>
            </p:extLst>
          </p:nvPr>
        </p:nvGraphicFramePr>
        <p:xfrm>
          <a:off x="2772053" y="2100680"/>
          <a:ext cx="982734" cy="11808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342" name="CS ChemDraw Drawing" r:id="rId29" imgW="1509996" imgH="1764594" progId="ChemDraw.Document.6.0">
                  <p:embed/>
                </p:oleObj>
              </mc:Choice>
              <mc:Fallback>
                <p:oleObj name="CS ChemDraw Drawing" r:id="rId29" imgW="1509996" imgH="1764594" progId="ChemDraw.Document.6.0">
                  <p:embed/>
                  <p:pic>
                    <p:nvPicPr>
                      <p:cNvPr id="33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2053" y="2100680"/>
                        <a:ext cx="982734" cy="118087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3203309" y="3160654"/>
            <a:ext cx="663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8-OG 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2658324" y="3507271"/>
            <a:ext cx="1425485" cy="1296695"/>
          </a:xfrm>
          <a:prstGeom prst="roundRect">
            <a:avLst/>
          </a:prstGeom>
          <a:solidFill>
            <a:srgbClr val="98A4A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1151" tIns="171151" rIns="171151" bIns="171151" numCol="1" spcCol="1270" rtlCol="0" anchor="ctr" anchorCtr="0">
            <a:noAutofit/>
          </a:bodyPr>
          <a:lstStyle/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100" kern="1200">
              <a:latin typeface="Calibri" panose="020F050202020403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473609" y="4264129"/>
            <a:ext cx="667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8-ON </a:t>
            </a:r>
          </a:p>
        </p:txBody>
      </p:sp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6157865"/>
              </p:ext>
            </p:extLst>
          </p:nvPr>
        </p:nvGraphicFramePr>
        <p:xfrm>
          <a:off x="2766067" y="3509364"/>
          <a:ext cx="813150" cy="12153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343" name="CS ChemDraw Drawing" r:id="rId31" imgW="1180600" imgH="1764594" progId="ChemDraw.Document.6.0">
                  <p:embed/>
                </p:oleObj>
              </mc:Choice>
              <mc:Fallback>
                <p:oleObj name="CS ChemDraw Drawing" r:id="rId31" imgW="1180600" imgH="1764594" progId="ChemDraw.Document.6.0">
                  <p:embed/>
                  <p:pic>
                    <p:nvPicPr>
                      <p:cNvPr id="41" name="Object 40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2766067" y="3509364"/>
                        <a:ext cx="813150" cy="12153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5309948"/>
              </p:ext>
            </p:extLst>
          </p:nvPr>
        </p:nvGraphicFramePr>
        <p:xfrm>
          <a:off x="3078931" y="4767218"/>
          <a:ext cx="837750" cy="12521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344" name="CS ChemDraw Drawing" r:id="rId33" imgW="1180600" imgH="1766006" progId="ChemDraw.Document.6.0">
                  <p:embed/>
                </p:oleObj>
              </mc:Choice>
              <mc:Fallback>
                <p:oleObj name="CS ChemDraw Drawing" r:id="rId33" imgW="1180600" imgH="1766006" progId="ChemDraw.Document.6.0">
                  <p:embed/>
                  <p:pic>
                    <p:nvPicPr>
                      <p:cNvPr id="50" name="Object 49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3078931" y="4767218"/>
                        <a:ext cx="837750" cy="12521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" name="Picture 42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715" y="4705550"/>
            <a:ext cx="1520170" cy="1520170"/>
          </a:xfrm>
          <a:prstGeom prst="rect">
            <a:avLst/>
          </a:prstGeom>
        </p:spPr>
      </p:pic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3847978"/>
              </p:ext>
            </p:extLst>
          </p:nvPr>
        </p:nvGraphicFramePr>
        <p:xfrm>
          <a:off x="6336882" y="3490724"/>
          <a:ext cx="796559" cy="14774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345" name="CS ChemDraw Drawing" r:id="rId36" imgW="1180719" imgH="2189607" progId="ChemDraw.Document.6.0">
                  <p:embed/>
                </p:oleObj>
              </mc:Choice>
              <mc:Fallback>
                <p:oleObj name="CS ChemDraw Drawing" r:id="rId36" imgW="1180719" imgH="2189607" progId="ChemDraw.Document.6.0">
                  <p:embed/>
                  <p:pic>
                    <p:nvPicPr>
                      <p:cNvPr id="43" name="Object 42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6336882" y="3490724"/>
                        <a:ext cx="796559" cy="14774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344271" y="6350426"/>
            <a:ext cx="7917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[14] Elsharif and </a:t>
            </a:r>
            <a:r>
              <a:rPr lang="en-CA" sz="1000" i="1" dirty="0" err="1">
                <a:latin typeface="Calibri" panose="020F0502020204030204" pitchFamily="34" charset="0"/>
              </a:rPr>
              <a:t>Buettner</a:t>
            </a:r>
            <a:r>
              <a:rPr lang="en-CA" sz="1000" i="1" dirty="0">
                <a:latin typeface="Calibri" panose="020F0502020204030204" pitchFamily="34" charset="0"/>
              </a:rPr>
              <a:t> 2017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420" y="578769"/>
            <a:ext cx="1520170" cy="152017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>
          <a:xfrm>
            <a:off x="344273" y="0"/>
            <a:ext cx="6340612" cy="639638"/>
          </a:xfrm>
        </p:spPr>
        <p:txBody>
          <a:bodyPr/>
          <a:lstStyle/>
          <a:p>
            <a:pPr lvl="0"/>
            <a:r>
              <a:rPr lang="en-US" sz="2800" dirty="0">
                <a:latin typeface="Calibri" panose="020F0502020204030204" pitchFamily="34" charset="0"/>
              </a:rPr>
              <a:t>A </a:t>
            </a:r>
            <a:r>
              <a:rPr lang="en-US" sz="2800" dirty="0" smtClean="0">
                <a:latin typeface="Calibri" panose="020F0502020204030204" pitchFamily="34" charset="0"/>
              </a:rPr>
              <a:t>Comparative </a:t>
            </a:r>
            <a:r>
              <a:rPr lang="en-US" sz="2800" dirty="0">
                <a:latin typeface="Calibri" panose="020F0502020204030204" pitchFamily="34" charset="0"/>
              </a:rPr>
              <a:t>A</a:t>
            </a:r>
            <a:r>
              <a:rPr lang="en-US" sz="2800" dirty="0" smtClean="0">
                <a:latin typeface="Calibri" panose="020F0502020204030204" pitchFamily="34" charset="0"/>
              </a:rPr>
              <a:t>pproach</a:t>
            </a:r>
            <a:r>
              <a:rPr lang="en-US" sz="2800" dirty="0">
                <a:latin typeface="Calibri" panose="020F0502020204030204" pitchFamily="34" charset="0"/>
              </a:rPr>
              <a:t>: </a:t>
            </a:r>
            <a:r>
              <a:rPr lang="en-US" sz="2800" dirty="0" smtClean="0">
                <a:latin typeface="Calibri" panose="020F0502020204030204" pitchFamily="34" charset="0"/>
              </a:rPr>
              <a:t>Alcohols </a:t>
            </a:r>
            <a:r>
              <a:rPr lang="en-CA" sz="2800" baseline="30000" dirty="0" smtClean="0">
                <a:latin typeface="Calibri" panose="020F0502020204030204" pitchFamily="34" charset="0"/>
              </a:rPr>
              <a:t>[14]</a:t>
            </a:r>
            <a:r>
              <a:rPr lang="en-US" sz="2800" dirty="0" smtClean="0">
                <a:latin typeface="Calibri" panose="020F0502020204030204" pitchFamily="34" charset="0"/>
              </a:rPr>
              <a:t> </a:t>
            </a:r>
            <a:endParaRPr lang="en-US" sz="2800" dirty="0">
              <a:latin typeface="Calibri" panose="020F0502020204030204" pitchFamily="34" charset="0"/>
            </a:endParaRPr>
          </a:p>
          <a:p>
            <a:endParaRPr lang="en-CA" dirty="0">
              <a:latin typeface="Calibri" panose="020F050202020403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533387" y="690789"/>
            <a:ext cx="1497859" cy="1450449"/>
          </a:xfrm>
          <a:prstGeom prst="roundRect">
            <a:avLst/>
          </a:prstGeom>
          <a:noFill/>
          <a:ln>
            <a:solidFill>
              <a:srgbClr val="008666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1151" tIns="171151" rIns="171151" bIns="171151" numCol="1" spcCol="1270" rtlCol="0" anchor="ctr" anchorCtr="0">
            <a:noAutofit/>
          </a:bodyPr>
          <a:lstStyle/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CA" sz="2100" kern="1200">
              <a:latin typeface="Calibri" panose="020F0502020204030204" pitchFamily="34" charset="0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38" cstate="print">
            <a:extLst>
              <a:ext uri="{BEBA8EAE-BF5A-486C-A8C5-ECC9F3942E4B}">
                <a14:imgProps xmlns:a14="http://schemas.microsoft.com/office/drawing/2010/main">
                  <a14:imgLayer r:embed="rId39">
                    <a14:imgEffect>
                      <a14:backgroundRemoval t="282" b="99153" l="600" r="99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r="388" b="1060"/>
          <a:stretch/>
        </p:blipFill>
        <p:spPr>
          <a:xfrm>
            <a:off x="5187329" y="3603580"/>
            <a:ext cx="595966" cy="41909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437" y="2084497"/>
            <a:ext cx="1424867" cy="142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73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35" grpId="0" animBg="1"/>
      <p:bldP spid="38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79" y="675160"/>
            <a:ext cx="1849239" cy="1331027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775597" y="690789"/>
            <a:ext cx="7080215" cy="55410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0" vert="horz" wrap="square" lIns="171151" tIns="171151" rIns="171151" bIns="171151" numCol="1" spcCol="1270" rtlCol="0" anchor="ctr" anchorCtr="0">
            <a:noAutofit/>
          </a:bodyPr>
          <a:lstStyle/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100" kern="1200">
              <a:latin typeface="Calibri" panose="020F050202020403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344273" y="0"/>
            <a:ext cx="5959708" cy="639638"/>
          </a:xfrm>
        </p:spPr>
        <p:txBody>
          <a:bodyPr/>
          <a:lstStyle/>
          <a:p>
            <a:pPr lvl="0"/>
            <a:r>
              <a:rPr lang="en-US" sz="2800" dirty="0">
                <a:latin typeface="Calibri" panose="020F0502020204030204" pitchFamily="34" charset="0"/>
              </a:rPr>
              <a:t>A </a:t>
            </a:r>
            <a:r>
              <a:rPr lang="en-US" sz="2800" dirty="0" smtClean="0">
                <a:latin typeface="Calibri" panose="020F0502020204030204" pitchFamily="34" charset="0"/>
              </a:rPr>
              <a:t>Comparative </a:t>
            </a:r>
            <a:r>
              <a:rPr lang="en-US" sz="2800" dirty="0">
                <a:latin typeface="Calibri" panose="020F0502020204030204" pitchFamily="34" charset="0"/>
              </a:rPr>
              <a:t>A</a:t>
            </a:r>
            <a:r>
              <a:rPr lang="en-US" sz="2800" dirty="0" smtClean="0">
                <a:latin typeface="Calibri" panose="020F0502020204030204" pitchFamily="34" charset="0"/>
              </a:rPr>
              <a:t>pproach</a:t>
            </a:r>
            <a:r>
              <a:rPr lang="en-US" sz="2800" dirty="0">
                <a:latin typeface="Calibri" panose="020F0502020204030204" pitchFamily="34" charset="0"/>
              </a:rPr>
              <a:t>: </a:t>
            </a:r>
            <a:r>
              <a:rPr lang="en-US" sz="2800" dirty="0" smtClean="0">
                <a:latin typeface="Calibri" panose="020F0502020204030204" pitchFamily="34" charset="0"/>
              </a:rPr>
              <a:t>Acetates </a:t>
            </a:r>
            <a:r>
              <a:rPr lang="en-CA" sz="2800" baseline="30000" dirty="0" smtClean="0">
                <a:latin typeface="Calibri" panose="020F0502020204030204" pitchFamily="34" charset="0"/>
              </a:rPr>
              <a:t>[14]</a:t>
            </a:r>
            <a:r>
              <a:rPr lang="en-US" sz="2800" dirty="0" smtClean="0">
                <a:latin typeface="Calibri" panose="020F0502020204030204" pitchFamily="34" charset="0"/>
              </a:rPr>
              <a:t> </a:t>
            </a:r>
            <a:endParaRPr lang="en-US" sz="2800" dirty="0">
              <a:latin typeface="Calibri" panose="020F0502020204030204" pitchFamily="34" charset="0"/>
            </a:endParaRPr>
          </a:p>
          <a:p>
            <a:endParaRPr lang="en-CA" sz="2800" dirty="0">
              <a:latin typeface="Calibri" panose="020F0502020204030204" pitchFamily="34" charset="0"/>
            </a:endParaRPr>
          </a:p>
          <a:p>
            <a:endParaRPr lang="en-CA" dirty="0">
              <a:latin typeface="Calibri" panose="020F0502020204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 smtClean="0">
                <a:latin typeface="Calibri" panose="020F0502020204030204" pitchFamily="34" charset="0"/>
              </a:rPr>
              <a:t>Elsharif I Promotionsvortrag I 30.11.17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759437E-DD65-47AE-A718-65B9481C0A9E}" type="slidenum">
              <a:rPr lang="de-DE" smtClean="0">
                <a:latin typeface="Calibri" panose="020F0502020204030204" pitchFamily="34" charset="0"/>
              </a:rPr>
              <a:pPr/>
              <a:t>26</a:t>
            </a:fld>
            <a:r>
              <a:rPr lang="de-DE" dirty="0"/>
              <a:t>/29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3657" y="3145489"/>
            <a:ext cx="1536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Geranyl acetate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19765" y="3179037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8-HGA</a:t>
            </a:r>
            <a:r>
              <a:rPr lang="en-CA" dirty="0" smtClean="0">
                <a:latin typeface="Calibri" panose="020F0502020204030204" pitchFamily="34" charset="0"/>
              </a:rPr>
              <a:t> </a:t>
            </a:r>
            <a:endParaRPr lang="en-CA" dirty="0">
              <a:latin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25384" y="5900747"/>
            <a:ext cx="1739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Citronellyl acetate 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525135" y="5912040"/>
            <a:ext cx="707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8-HCA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35152" y="5803390"/>
            <a:ext cx="6880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8-CCA</a:t>
            </a:r>
          </a:p>
        </p:txBody>
      </p:sp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0911128"/>
              </p:ext>
            </p:extLst>
          </p:nvPr>
        </p:nvGraphicFramePr>
        <p:xfrm>
          <a:off x="3124976" y="704763"/>
          <a:ext cx="832555" cy="1158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337" name="CS ChemDraw Drawing" r:id="rId5" imgW="1077156" imgH="1772003" progId="ChemDraw.Document.6.0">
                  <p:embed/>
                </p:oleObj>
              </mc:Choice>
              <mc:Fallback>
                <p:oleObj name="CS ChemDraw Drawing" r:id="rId5" imgW="1077156" imgH="1772003" progId="ChemDraw.Document.6.0">
                  <p:embed/>
                  <p:pic>
                    <p:nvPicPr>
                      <p:cNvPr id="21" name="Object 2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24976" y="704763"/>
                        <a:ext cx="832555" cy="1158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TextBox 51"/>
          <p:cNvSpPr txBox="1"/>
          <p:nvPr/>
        </p:nvSpPr>
        <p:spPr>
          <a:xfrm>
            <a:off x="1435279" y="1819587"/>
            <a:ext cx="1486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Linalyl acetate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064764" y="1786606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8-OLA</a:t>
            </a:r>
            <a:r>
              <a:rPr lang="en-CA" dirty="0" smtClean="0">
                <a:latin typeface="Calibri" panose="020F0502020204030204" pitchFamily="34" charset="0"/>
              </a:rPr>
              <a:t> </a:t>
            </a:r>
            <a:endParaRPr lang="en-CA" dirty="0">
              <a:latin typeface="Calibri" panose="020F050202020403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170820" y="1832369"/>
            <a:ext cx="6848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8-HLA</a:t>
            </a:r>
          </a:p>
        </p:txBody>
      </p:sp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1954016"/>
              </p:ext>
            </p:extLst>
          </p:nvPr>
        </p:nvGraphicFramePr>
        <p:xfrm>
          <a:off x="4230453" y="695557"/>
          <a:ext cx="916607" cy="11637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338" name="CS ChemDraw Drawing" r:id="rId7" imgW="1180600" imgH="1772003" progId="ChemDraw.Document.6.0">
                  <p:embed/>
                </p:oleObj>
              </mc:Choice>
              <mc:Fallback>
                <p:oleObj name="CS ChemDraw Drawing" r:id="rId7" imgW="1180600" imgH="1772003" progId="ChemDraw.Document.6.0">
                  <p:embed/>
                  <p:pic>
                    <p:nvPicPr>
                      <p:cNvPr id="50" name="Object 4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30453" y="695557"/>
                        <a:ext cx="916607" cy="11637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491612"/>
              </p:ext>
            </p:extLst>
          </p:nvPr>
        </p:nvGraphicFramePr>
        <p:xfrm>
          <a:off x="1969467" y="713053"/>
          <a:ext cx="604349" cy="1146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339" name="CS ChemDraw Drawing" r:id="rId9" imgW="845555" imgH="1709561" progId="ChemDraw.Document.6.0">
                  <p:embed/>
                </p:oleObj>
              </mc:Choice>
              <mc:Fallback>
                <p:oleObj name="CS ChemDraw Drawing" r:id="rId9" imgW="845555" imgH="1709561" progId="ChemDraw.Document.6.0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69467" y="713053"/>
                        <a:ext cx="604349" cy="1146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7103406"/>
              </p:ext>
            </p:extLst>
          </p:nvPr>
        </p:nvGraphicFramePr>
        <p:xfrm>
          <a:off x="1143956" y="1979090"/>
          <a:ext cx="1114162" cy="12467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340" name="CS ChemDraw Drawing" r:id="rId11" imgW="1566131" imgH="1762831" progId="ChemDraw.Document.6.0">
                  <p:embed/>
                </p:oleObj>
              </mc:Choice>
              <mc:Fallback>
                <p:oleObj name="CS ChemDraw Drawing" r:id="rId11" imgW="1566131" imgH="1762831" progId="ChemDraw.Document.6.0">
                  <p:embed/>
                  <p:pic>
                    <p:nvPicPr>
                      <p:cNvPr id="31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956" y="1979090"/>
                        <a:ext cx="1114162" cy="124670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1031240"/>
              </p:ext>
            </p:extLst>
          </p:nvPr>
        </p:nvGraphicFramePr>
        <p:xfrm>
          <a:off x="4607757" y="2052797"/>
          <a:ext cx="1222630" cy="126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341" name="CS ChemDraw Drawing" r:id="rId13" imgW="1566484" imgH="1765653" progId="ChemDraw.Document.6.0">
                  <p:embed/>
                </p:oleObj>
              </mc:Choice>
              <mc:Fallback>
                <p:oleObj name="CS ChemDraw Drawing" r:id="rId13" imgW="1566484" imgH="1765653" progId="ChemDraw.Document.6.0">
                  <p:embed/>
                  <p:pic>
                    <p:nvPicPr>
                      <p:cNvPr id="33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7757" y="2052797"/>
                        <a:ext cx="1222630" cy="126608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054221"/>
              </p:ext>
            </p:extLst>
          </p:nvPr>
        </p:nvGraphicFramePr>
        <p:xfrm>
          <a:off x="4607310" y="3382225"/>
          <a:ext cx="916740" cy="1310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342" name="CS ChemDraw Drawing" r:id="rId15" imgW="1235676" imgH="1764594" progId="ChemDraw.Document.6.0">
                  <p:embed/>
                </p:oleObj>
              </mc:Choice>
              <mc:Fallback>
                <p:oleObj name="CS ChemDraw Drawing" r:id="rId15" imgW="1235676" imgH="1764594" progId="ChemDraw.Document.6.0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607310" y="3382225"/>
                        <a:ext cx="916740" cy="13103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TextBox 70"/>
          <p:cNvSpPr txBox="1"/>
          <p:nvPr/>
        </p:nvSpPr>
        <p:spPr>
          <a:xfrm>
            <a:off x="3488238" y="4329881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8-ONA</a:t>
            </a:r>
            <a:r>
              <a:rPr lang="en-CA" dirty="0" smtClean="0">
                <a:latin typeface="Calibri" panose="020F0502020204030204" pitchFamily="34" charset="0"/>
              </a:rPr>
              <a:t> </a:t>
            </a:r>
            <a:endParaRPr lang="en-CA" dirty="0">
              <a:latin typeface="Calibri" panose="020F050202020403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431078" y="4335668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8-HNA</a:t>
            </a:r>
          </a:p>
        </p:txBody>
      </p:sp>
      <p:graphicFrame>
        <p:nvGraphicFramePr>
          <p:cNvPr id="74" name="Object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0842720"/>
              </p:ext>
            </p:extLst>
          </p:nvPr>
        </p:nvGraphicFramePr>
        <p:xfrm>
          <a:off x="1972120" y="4664166"/>
          <a:ext cx="914993" cy="13060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343" name="CS ChemDraw Drawing" r:id="rId17" imgW="1237088" imgH="1762831" progId="ChemDraw.Document.6.0">
                  <p:embed/>
                </p:oleObj>
              </mc:Choice>
              <mc:Fallback>
                <p:oleObj name="CS ChemDraw Drawing" r:id="rId17" imgW="1237088" imgH="1762831" progId="ChemDraw.Document.6.0">
                  <p:embed/>
                  <p:pic>
                    <p:nvPicPr>
                      <p:cNvPr id="68" name="Object 67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972120" y="4664166"/>
                        <a:ext cx="914993" cy="13060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9928088"/>
              </p:ext>
            </p:extLst>
          </p:nvPr>
        </p:nvGraphicFramePr>
        <p:xfrm>
          <a:off x="4360219" y="4702603"/>
          <a:ext cx="899646" cy="1285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344" name="CS ChemDraw Drawing" r:id="rId19" imgW="1235676" imgH="1764594" progId="ChemDraw.Document.6.0">
                  <p:embed/>
                </p:oleObj>
              </mc:Choice>
              <mc:Fallback>
                <p:oleObj name="CS ChemDraw Drawing" r:id="rId19" imgW="1235676" imgH="1764594" progId="ChemDraw.Document.6.0">
                  <p:embed/>
                  <p:pic>
                    <p:nvPicPr>
                      <p:cNvPr id="77" name="Object 76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360219" y="4702603"/>
                        <a:ext cx="899646" cy="12857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26897"/>
              </p:ext>
            </p:extLst>
          </p:nvPr>
        </p:nvGraphicFramePr>
        <p:xfrm>
          <a:off x="5812578" y="4682680"/>
          <a:ext cx="885597" cy="1567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345" name="CS ChemDraw Drawing" r:id="rId21" imgW="1237088" imgH="2189692" progId="ChemDraw.Document.6.0">
                  <p:embed/>
                </p:oleObj>
              </mc:Choice>
              <mc:Fallback>
                <p:oleObj name="CS ChemDraw Drawing" r:id="rId21" imgW="1237088" imgH="2189692" progId="ChemDraw.Document.6.0">
                  <p:embed/>
                  <p:pic>
                    <p:nvPicPr>
                      <p:cNvPr id="79" name="Object 78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812578" y="4682680"/>
                        <a:ext cx="885597" cy="1567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Rounded Rectangle 78"/>
          <p:cNvSpPr/>
          <p:nvPr/>
        </p:nvSpPr>
        <p:spPr>
          <a:xfrm>
            <a:off x="2558905" y="2086581"/>
            <a:ext cx="1425485" cy="1428240"/>
          </a:xfrm>
          <a:prstGeom prst="roundRect">
            <a:avLst/>
          </a:prstGeom>
          <a:solidFill>
            <a:srgbClr val="98A4A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1151" tIns="171151" rIns="171151" bIns="171151" numCol="1" spcCol="1270" rtlCol="0" anchor="ctr" anchorCtr="0">
            <a:noAutofit/>
          </a:bodyPr>
          <a:lstStyle/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100" kern="1200">
              <a:latin typeface="Calibri" panose="020F0502020204030204" pitchFamily="34" charset="0"/>
            </a:endParaRPr>
          </a:p>
        </p:txBody>
      </p:sp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6981675"/>
              </p:ext>
            </p:extLst>
          </p:nvPr>
        </p:nvGraphicFramePr>
        <p:xfrm>
          <a:off x="2768925" y="2039932"/>
          <a:ext cx="1141508" cy="1286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346" name="CS ChemDraw Drawing" r:id="rId23" imgW="1566484" imgH="1764242" progId="ChemDraw.Document.6.0">
                  <p:embed/>
                </p:oleObj>
              </mc:Choice>
              <mc:Fallback>
                <p:oleObj name="CS ChemDraw Drawing" r:id="rId23" imgW="1566484" imgH="1764242" progId="ChemDraw.Document.6.0">
                  <p:embed/>
                  <p:pic>
                    <p:nvPicPr>
                      <p:cNvPr id="32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8925" y="2039932"/>
                        <a:ext cx="1141508" cy="128636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3344925" y="3095439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8-OGA</a:t>
            </a:r>
            <a:r>
              <a:rPr lang="en-CA" dirty="0" smtClean="0">
                <a:latin typeface="Calibri" panose="020F0502020204030204" pitchFamily="34" charset="0"/>
              </a:rPr>
              <a:t> </a:t>
            </a:r>
            <a:endParaRPr lang="en-CA" dirty="0">
              <a:latin typeface="Calibri" panose="020F0502020204030204" pitchFamily="34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2883910" y="4637436"/>
            <a:ext cx="1425485" cy="1428240"/>
          </a:xfrm>
          <a:prstGeom prst="roundRect">
            <a:avLst/>
          </a:prstGeom>
          <a:solidFill>
            <a:srgbClr val="98A4A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1151" tIns="171151" rIns="171151" bIns="171151" numCol="1" spcCol="1270" rtlCol="0" anchor="ctr" anchorCtr="0">
            <a:noAutofit/>
          </a:bodyPr>
          <a:lstStyle/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100" kern="1200">
              <a:latin typeface="Calibri" panose="020F0502020204030204" pitchFamily="34" charset="0"/>
            </a:endParaRPr>
          </a:p>
        </p:txBody>
      </p:sp>
      <p:graphicFrame>
        <p:nvGraphicFramePr>
          <p:cNvPr id="75" name="Object 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2035944"/>
              </p:ext>
            </p:extLst>
          </p:nvPr>
        </p:nvGraphicFramePr>
        <p:xfrm>
          <a:off x="3212454" y="4680893"/>
          <a:ext cx="944136" cy="13462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347" name="CS ChemDraw Drawing" r:id="rId25" imgW="1237088" imgH="1764242" progId="ChemDraw.Document.6.0">
                  <p:embed/>
                </p:oleObj>
              </mc:Choice>
              <mc:Fallback>
                <p:oleObj name="CS ChemDraw Drawing" r:id="rId25" imgW="1237088" imgH="1764242" progId="ChemDraw.Document.6.0">
                  <p:embed/>
                  <p:pic>
                    <p:nvPicPr>
                      <p:cNvPr id="72" name="Object 71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3212454" y="4680893"/>
                        <a:ext cx="944136" cy="13462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31"/>
          <p:cNvSpPr/>
          <p:nvPr/>
        </p:nvSpPr>
        <p:spPr>
          <a:xfrm>
            <a:off x="3201394" y="5957875"/>
            <a:ext cx="715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8-OCA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860163" y="3443037"/>
            <a:ext cx="1425485" cy="1428240"/>
          </a:xfrm>
          <a:prstGeom prst="roundRect">
            <a:avLst/>
          </a:prstGeom>
          <a:solidFill>
            <a:srgbClr val="98A4A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1151" tIns="171151" rIns="171151" bIns="171151" numCol="1" spcCol="1270" rtlCol="0" anchor="ctr" anchorCtr="0">
            <a:noAutofit/>
          </a:bodyPr>
          <a:lstStyle/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100" kern="1200">
              <a:latin typeface="Calibri" panose="020F0502020204030204" pitchFamily="34" charset="0"/>
            </a:endParaRPr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7982246"/>
              </p:ext>
            </p:extLst>
          </p:nvPr>
        </p:nvGraphicFramePr>
        <p:xfrm>
          <a:off x="1145422" y="3415062"/>
          <a:ext cx="922709" cy="13164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348" name="CS ChemDraw Drawing" r:id="rId27" imgW="1235676" imgH="1762831" progId="ChemDraw.Document.6.0">
                  <p:embed/>
                </p:oleObj>
              </mc:Choice>
              <mc:Fallback>
                <p:oleObj name="CS ChemDraw Drawing" r:id="rId27" imgW="1235676" imgH="1762831" progId="ChemDraw.Document.6.0">
                  <p:embed/>
                  <p:pic>
                    <p:nvPicPr>
                      <p:cNvPr id="36" name="Object 35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1145422" y="3415062"/>
                        <a:ext cx="922709" cy="13164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" name="TextBox 69"/>
          <p:cNvSpPr txBox="1"/>
          <p:nvPr/>
        </p:nvSpPr>
        <p:spPr>
          <a:xfrm>
            <a:off x="1411050" y="4323592"/>
            <a:ext cx="1296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err="1">
                <a:solidFill>
                  <a:srgbClr val="002060"/>
                </a:solidFill>
                <a:latin typeface="Calibri" panose="020F0502020204030204" pitchFamily="34" charset="0"/>
              </a:rPr>
              <a:t>Neryl</a:t>
            </a:r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 acetate</a:t>
            </a:r>
          </a:p>
        </p:txBody>
      </p:sp>
      <p:sp>
        <p:nvSpPr>
          <p:cNvPr id="82" name="Rounded Rectangle 81"/>
          <p:cNvSpPr/>
          <p:nvPr/>
        </p:nvSpPr>
        <p:spPr>
          <a:xfrm>
            <a:off x="5293830" y="668336"/>
            <a:ext cx="1425485" cy="1428240"/>
          </a:xfrm>
          <a:prstGeom prst="roundRect">
            <a:avLst/>
          </a:prstGeom>
          <a:solidFill>
            <a:srgbClr val="98A4A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1151" tIns="171151" rIns="171151" bIns="171151" numCol="1" spcCol="1270" rtlCol="0" anchor="ctr" anchorCtr="0">
            <a:noAutofit/>
          </a:bodyPr>
          <a:lstStyle/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100" kern="1200">
              <a:latin typeface="Calibri" panose="020F0502020204030204" pitchFamily="34" charset="0"/>
            </a:endParaRPr>
          </a:p>
        </p:txBody>
      </p:sp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9529276"/>
              </p:ext>
            </p:extLst>
          </p:nvPr>
        </p:nvGraphicFramePr>
        <p:xfrm>
          <a:off x="5536177" y="670291"/>
          <a:ext cx="839294" cy="1407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349" name="CS ChemDraw Drawing" r:id="rId29" imgW="1087748" imgH="2195689" progId="ChemDraw.Document.6.0">
                  <p:embed/>
                </p:oleObj>
              </mc:Choice>
              <mc:Fallback>
                <p:oleObj name="CS ChemDraw Drawing" r:id="rId29" imgW="1087748" imgH="2195689" progId="ChemDraw.Document.6.0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5536177" y="670291"/>
                        <a:ext cx="839294" cy="14072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6165714" y="1734638"/>
            <a:ext cx="66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8-CLA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6143109" y="2164589"/>
            <a:ext cx="1425485" cy="1428240"/>
          </a:xfrm>
          <a:prstGeom prst="roundRect">
            <a:avLst/>
          </a:prstGeom>
          <a:solidFill>
            <a:srgbClr val="98A4A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1151" tIns="171151" rIns="171151" bIns="171151" numCol="1" spcCol="1270" rtlCol="0" anchor="ctr" anchorCtr="0">
            <a:noAutofit/>
          </a:bodyPr>
          <a:lstStyle/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100" kern="1200">
              <a:latin typeface="Calibri" panose="020F0502020204030204" pitchFamily="34" charset="0"/>
            </a:endParaRPr>
          </a:p>
        </p:txBody>
      </p:sp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776921"/>
              </p:ext>
            </p:extLst>
          </p:nvPr>
        </p:nvGraphicFramePr>
        <p:xfrm>
          <a:off x="6332538" y="2049463"/>
          <a:ext cx="1196975" cy="148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350" name="CS ChemDraw Drawing" r:id="rId31" imgW="1567815" imgH="2189607" progId="ChemDraw.Document.6.0">
                  <p:embed/>
                </p:oleObj>
              </mc:Choice>
              <mc:Fallback>
                <p:oleObj name="CS ChemDraw Drawing" r:id="rId31" imgW="1567815" imgH="2189607" progId="ChemDraw.Document.6.0">
                  <p:embed/>
                  <p:pic>
                    <p:nvPicPr>
                      <p:cNvPr id="34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2538" y="2049463"/>
                        <a:ext cx="1196975" cy="14859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6946962" y="3179037"/>
            <a:ext cx="759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8-CGA</a:t>
            </a:r>
            <a:r>
              <a:rPr lang="en-CA" dirty="0" smtClean="0">
                <a:latin typeface="Calibri" panose="020F0502020204030204" pitchFamily="34" charset="0"/>
              </a:rPr>
              <a:t> </a:t>
            </a:r>
            <a:endParaRPr lang="en-CA" dirty="0">
              <a:latin typeface="Calibri" panose="020F0502020204030204" pitchFamily="34" charset="0"/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6199786" y="3644550"/>
            <a:ext cx="1425485" cy="1428240"/>
          </a:xfrm>
          <a:prstGeom prst="roundRect">
            <a:avLst/>
          </a:prstGeom>
          <a:solidFill>
            <a:srgbClr val="98A4A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1151" tIns="171151" rIns="171151" bIns="171151" numCol="1" spcCol="1270" rtlCol="0" anchor="ctr" anchorCtr="0">
            <a:noAutofit/>
          </a:bodyPr>
          <a:lstStyle/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100" kern="1200">
              <a:latin typeface="Calibri" panose="020F0502020204030204" pitchFamily="34" charset="0"/>
            </a:endParaRPr>
          </a:p>
        </p:txBody>
      </p:sp>
      <p:graphicFrame>
        <p:nvGraphicFramePr>
          <p:cNvPr id="69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0410717"/>
              </p:ext>
            </p:extLst>
          </p:nvPr>
        </p:nvGraphicFramePr>
        <p:xfrm>
          <a:off x="6375400" y="3427413"/>
          <a:ext cx="887413" cy="157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351" name="CS ChemDraw Drawing" r:id="rId33" imgW="1237107" imgH="2189607" progId="ChemDraw.Document.6.0">
                  <p:embed/>
                </p:oleObj>
              </mc:Choice>
              <mc:Fallback>
                <p:oleObj name="CS ChemDraw Drawing" r:id="rId33" imgW="1237107" imgH="2189607" progId="ChemDraw.Document.6.0">
                  <p:embed/>
                  <p:pic>
                    <p:nvPicPr>
                      <p:cNvPr id="39" name="Object 38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6375400" y="3427413"/>
                        <a:ext cx="887413" cy="1571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TextBox 72"/>
          <p:cNvSpPr txBox="1"/>
          <p:nvPr/>
        </p:nvSpPr>
        <p:spPr>
          <a:xfrm>
            <a:off x="7126881" y="4420891"/>
            <a:ext cx="7585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solidFill>
                  <a:srgbClr val="002060"/>
                </a:solidFill>
                <a:latin typeface="Calibri" panose="020F0502020204030204" pitchFamily="34" charset="0"/>
              </a:rPr>
              <a:t>8-CNA </a:t>
            </a: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426" y="4751845"/>
            <a:ext cx="1520170" cy="1520170"/>
          </a:xfrm>
          <a:prstGeom prst="rect">
            <a:avLst/>
          </a:prstGeom>
        </p:spPr>
      </p:pic>
      <p:sp>
        <p:nvSpPr>
          <p:cNvPr id="47" name="Rounded Rectangle 46"/>
          <p:cNvSpPr/>
          <p:nvPr/>
        </p:nvSpPr>
        <p:spPr>
          <a:xfrm>
            <a:off x="2760040" y="678619"/>
            <a:ext cx="1390946" cy="1417958"/>
          </a:xfrm>
          <a:prstGeom prst="roundRect">
            <a:avLst/>
          </a:prstGeom>
          <a:noFill/>
          <a:ln>
            <a:solidFill>
              <a:srgbClr val="008666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1151" tIns="171151" rIns="171151" bIns="171151" numCol="1" spcCol="1270" rtlCol="0" anchor="ctr" anchorCtr="0">
            <a:noAutofit/>
          </a:bodyPr>
          <a:lstStyle/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CA" sz="2100" kern="1200">
              <a:latin typeface="Calibri" panose="020F050202020403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44271" y="6350426"/>
            <a:ext cx="7917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[14] Elsharif and </a:t>
            </a:r>
            <a:r>
              <a:rPr lang="en-CA" sz="1000" i="1" dirty="0" err="1">
                <a:latin typeface="Calibri" panose="020F0502020204030204" pitchFamily="34" charset="0"/>
              </a:rPr>
              <a:t>Buettner</a:t>
            </a:r>
            <a:r>
              <a:rPr lang="en-CA" sz="1000" i="1" dirty="0">
                <a:latin typeface="Calibri" panose="020F0502020204030204" pitchFamily="34" charset="0"/>
              </a:rPr>
              <a:t> 2017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5" t="22823" r="20937"/>
          <a:stretch/>
        </p:blipFill>
        <p:spPr>
          <a:xfrm>
            <a:off x="6184701" y="860269"/>
            <a:ext cx="411151" cy="669886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5" t="22823" r="20937"/>
          <a:stretch/>
        </p:blipFill>
        <p:spPr>
          <a:xfrm>
            <a:off x="7189689" y="3604009"/>
            <a:ext cx="411151" cy="669886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496" y="2455294"/>
            <a:ext cx="710770" cy="5629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597990" y="3499361"/>
            <a:ext cx="695555" cy="439591"/>
          </a:xfrm>
          <a:prstGeom prst="rect">
            <a:avLst/>
          </a:prstGeom>
        </p:spPr>
      </p:pic>
      <p:graphicFrame>
        <p:nvGraphicFramePr>
          <p:cNvPr id="67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0858857"/>
              </p:ext>
            </p:extLst>
          </p:nvPr>
        </p:nvGraphicFramePr>
        <p:xfrm>
          <a:off x="2777704" y="3360922"/>
          <a:ext cx="918998" cy="13135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352" name="CS ChemDraw Drawing" r:id="rId39" imgW="1235676" imgH="1766006" progId="ChemDraw.Document.6.0">
                  <p:embed/>
                </p:oleObj>
              </mc:Choice>
              <mc:Fallback>
                <p:oleObj name="CS ChemDraw Drawing" r:id="rId39" imgW="1235676" imgH="1766006" progId="ChemDraw.Document.6.0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2777704" y="3360922"/>
                        <a:ext cx="918998" cy="13135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0245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4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344272" y="0"/>
            <a:ext cx="6615925" cy="639638"/>
          </a:xfrm>
        </p:spPr>
        <p:txBody>
          <a:bodyPr/>
          <a:lstStyle/>
          <a:p>
            <a:r>
              <a:rPr lang="en-US" sz="2800" dirty="0" smtClean="0">
                <a:latin typeface="Calibri" panose="020F0502020204030204" pitchFamily="34" charset="0"/>
              </a:rPr>
              <a:t>Conclusion </a:t>
            </a:r>
            <a:r>
              <a:rPr lang="en-CA" sz="2800" baseline="30000" dirty="0">
                <a:latin typeface="Calibri" panose="020F0502020204030204" pitchFamily="34" charset="0"/>
              </a:rPr>
              <a:t>[14]</a:t>
            </a:r>
            <a:r>
              <a:rPr lang="en-US" sz="2800" dirty="0" smtClean="0">
                <a:latin typeface="Calibri" panose="020F0502020204030204" pitchFamily="34" charset="0"/>
              </a:rPr>
              <a:t> </a:t>
            </a:r>
            <a:endParaRPr lang="en-CA" sz="2800" dirty="0">
              <a:latin typeface="Calibri" panose="020F0502020204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 smtClean="0">
                <a:latin typeface="Calibri" panose="020F0502020204030204" pitchFamily="34" charset="0"/>
              </a:rPr>
              <a:t>Elsharif I Promotionsvortrag I 30.11.17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759437E-DD65-47AE-A718-65B9481C0A9E}" type="slidenum">
              <a:rPr lang="de-DE" smtClean="0">
                <a:latin typeface="Calibri" panose="020F0502020204030204" pitchFamily="34" charset="0"/>
              </a:rPr>
              <a:pPr/>
              <a:t>27</a:t>
            </a:fld>
            <a:r>
              <a:rPr lang="de-DE" dirty="0"/>
              <a:t>/29</a:t>
            </a:r>
            <a:endParaRPr lang="de-DE" dirty="0">
              <a:latin typeface="Calibri" panose="020F0502020204030204" pitchFamily="34" charset="0"/>
            </a:endParaRPr>
          </a:p>
        </p:txBody>
      </p:sp>
      <p:graphicFrame>
        <p:nvGraphicFramePr>
          <p:cNvPr id="8" name="Content Placeholder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5101835"/>
              </p:ext>
            </p:extLst>
          </p:nvPr>
        </p:nvGraphicFramePr>
        <p:xfrm>
          <a:off x="2446243" y="714307"/>
          <a:ext cx="497044" cy="12960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337" name="CS ChemDraw Drawing" r:id="rId4" imgW="715899" imgH="1768983" progId="ChemDraw.Document.6.0">
                  <p:embed/>
                </p:oleObj>
              </mc:Choice>
              <mc:Fallback>
                <p:oleObj name="CS ChemDraw Drawing" r:id="rId4" imgW="715899" imgH="1768983" progId="ChemDraw.Document.6.0">
                  <p:embed/>
                  <p:pic>
                    <p:nvPicPr>
                      <p:cNvPr id="7" name="Content Placeholder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6243" y="714307"/>
                        <a:ext cx="497044" cy="12960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160257" y="2044845"/>
            <a:ext cx="1148001" cy="830997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Calibri" panose="020F0502020204030204" pitchFamily="34" charset="0"/>
              </a:rPr>
              <a:t>Linalool</a:t>
            </a:r>
          </a:p>
          <a:p>
            <a:pPr algn="ctr"/>
            <a:r>
              <a:rPr lang="en-US" sz="1200" b="0" dirty="0" smtClean="0">
                <a:solidFill>
                  <a:srgbClr val="002060"/>
                </a:solidFill>
                <a:latin typeface="Calibri" panose="020F0502020204030204" pitchFamily="34" charset="0"/>
              </a:rPr>
              <a:t>Citrus, </a:t>
            </a:r>
          </a:p>
          <a:p>
            <a:pPr algn="ctr"/>
            <a:r>
              <a:rPr lang="en-US" sz="1200" b="0" dirty="0" smtClean="0">
                <a:solidFill>
                  <a:srgbClr val="002060"/>
                </a:solidFill>
                <a:latin typeface="Calibri" panose="020F0502020204030204" pitchFamily="34" charset="0"/>
              </a:rPr>
              <a:t>lemon-like </a:t>
            </a:r>
          </a:p>
          <a:p>
            <a:pPr algn="ctr"/>
            <a:r>
              <a:rPr lang="en-US" sz="1200" b="0" dirty="0" smtClean="0">
                <a:solidFill>
                  <a:srgbClr val="002060"/>
                </a:solidFill>
                <a:latin typeface="Calibri" panose="020F0502020204030204" pitchFamily="34" charset="0"/>
              </a:rPr>
              <a:t>3.2 </a:t>
            </a:r>
            <a:r>
              <a:rPr lang="en-US" sz="1200" b="0" dirty="0">
                <a:solidFill>
                  <a:srgbClr val="002060"/>
                </a:solidFill>
                <a:latin typeface="Calibri" panose="020F0502020204030204" pitchFamily="34" charset="0"/>
              </a:rPr>
              <a:t>ng/L</a:t>
            </a: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8519202"/>
              </p:ext>
            </p:extLst>
          </p:nvPr>
        </p:nvGraphicFramePr>
        <p:xfrm>
          <a:off x="959564" y="771269"/>
          <a:ext cx="715400" cy="1241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338" name="CS ChemDraw Drawing" r:id="rId6" imgW="1077156" imgH="1772003" progId="ChemDraw.Document.6.0">
                  <p:embed/>
                </p:oleObj>
              </mc:Choice>
              <mc:Fallback>
                <p:oleObj name="CS ChemDraw Drawing" r:id="rId6" imgW="1077156" imgH="1772003" progId="ChemDraw.Document.6.0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59564" y="771269"/>
                        <a:ext cx="715400" cy="12412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7176100"/>
              </p:ext>
            </p:extLst>
          </p:nvPr>
        </p:nvGraphicFramePr>
        <p:xfrm>
          <a:off x="3728870" y="5249087"/>
          <a:ext cx="919048" cy="11799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339" name="CS ChemDraw Drawing" r:id="rId8" imgW="1235676" imgH="1764594" progId="ChemDraw.Document.6.0">
                  <p:embed/>
                </p:oleObj>
              </mc:Choice>
              <mc:Fallback>
                <p:oleObj name="CS ChemDraw Drawing" r:id="rId8" imgW="1235676" imgH="1764594" progId="ChemDraw.Document.6.0">
                  <p:embed/>
                  <p:pic>
                    <p:nvPicPr>
                      <p:cNvPr id="52" name="Object 5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728870" y="5249087"/>
                        <a:ext cx="919048" cy="11799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1727369"/>
              </p:ext>
            </p:extLst>
          </p:nvPr>
        </p:nvGraphicFramePr>
        <p:xfrm>
          <a:off x="3435253" y="2940557"/>
          <a:ext cx="832733" cy="1211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340" name="CS ChemDraw Drawing" r:id="rId10" imgW="1179188" imgH="1770592" progId="ChemDraw.Document.6.0">
                  <p:embed/>
                </p:oleObj>
              </mc:Choice>
              <mc:Fallback>
                <p:oleObj name="CS ChemDraw Drawing" r:id="rId10" imgW="1179188" imgH="1770592" progId="ChemDraw.Document.6.0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435253" y="2940557"/>
                        <a:ext cx="832733" cy="12111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3414273" y="4167325"/>
            <a:ext cx="968962" cy="830997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1400" b="0">
                <a:solidFill>
                  <a:schemeClr val="dk1"/>
                </a:solidFill>
                <a:latin typeface="+mn-lt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cs typeface="+mn-cs"/>
              </a:defRPr>
            </a:lvl9pPr>
          </a:lstStyle>
          <a:p>
            <a:r>
              <a:rPr lang="en-US" sz="12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8-Hydroxy</a:t>
            </a:r>
            <a:endParaRPr lang="en-US" sz="1200" b="1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r>
              <a:rPr lang="en-US" sz="1200" b="1" dirty="0">
                <a:solidFill>
                  <a:srgbClr val="002060"/>
                </a:solidFill>
                <a:latin typeface="Calibri" panose="020F0502020204030204" pitchFamily="34" charset="0"/>
              </a:rPr>
              <a:t>linalool</a:t>
            </a:r>
          </a:p>
          <a:p>
            <a:r>
              <a:rPr lang="en-US" sz="12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Citrus</a:t>
            </a:r>
          </a:p>
          <a:p>
            <a:r>
              <a:rPr lang="en-US" sz="12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124 </a:t>
            </a:r>
            <a:r>
              <a:rPr lang="en-US" sz="1200" dirty="0">
                <a:solidFill>
                  <a:srgbClr val="002060"/>
                </a:solidFill>
                <a:latin typeface="Calibri" panose="020F0502020204030204" pitchFamily="34" charset="0"/>
              </a:rPr>
              <a:t>ng/L</a:t>
            </a:r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3000175"/>
              </p:ext>
            </p:extLst>
          </p:nvPr>
        </p:nvGraphicFramePr>
        <p:xfrm>
          <a:off x="1939709" y="2971780"/>
          <a:ext cx="765285" cy="11880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341" name="CS ChemDraw Drawing" r:id="rId12" imgW="1180600" imgH="1772003" progId="ChemDraw.Document.6.0">
                  <p:embed/>
                </p:oleObj>
              </mc:Choice>
              <mc:Fallback>
                <p:oleObj name="CS ChemDraw Drawing" r:id="rId12" imgW="1180600" imgH="1772003" progId="ChemDraw.Document.6.0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939709" y="2971780"/>
                        <a:ext cx="765285" cy="11880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1681970" y="4166819"/>
            <a:ext cx="1377109" cy="830997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1200" b="0">
                <a:solidFill>
                  <a:schemeClr val="dk1"/>
                </a:solidFill>
                <a:latin typeface="+mj-lt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8-Hydroxylinalyl </a:t>
            </a: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</a:rPr>
              <a:t>acetate</a:t>
            </a:r>
          </a:p>
          <a:p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</a:rPr>
              <a:t>Citrus</a:t>
            </a:r>
          </a:p>
          <a:p>
            <a:r>
              <a:rPr lang="en-US" dirty="0" smtClean="0">
                <a:solidFill>
                  <a:srgbClr val="002060"/>
                </a:solidFill>
                <a:latin typeface="Calibri" panose="020F0502020204030204" pitchFamily="34" charset="0"/>
              </a:rPr>
              <a:t>120 </a:t>
            </a: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</a:rPr>
              <a:t>ng/L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556535" y="4167324"/>
            <a:ext cx="1047583" cy="830997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8-Hydroxy</a:t>
            </a:r>
            <a:endParaRPr lang="en-US" sz="1200" b="1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sz="1200" b="1" dirty="0">
                <a:solidFill>
                  <a:srgbClr val="002060"/>
                </a:solidFill>
                <a:latin typeface="Calibri" panose="020F0502020204030204" pitchFamily="34" charset="0"/>
              </a:rPr>
              <a:t>geraniol</a:t>
            </a:r>
          </a:p>
          <a:p>
            <a:pPr algn="ctr"/>
            <a:r>
              <a:rPr lang="en-US" sz="1200" b="0" dirty="0" smtClean="0">
                <a:solidFill>
                  <a:srgbClr val="002060"/>
                </a:solidFill>
                <a:latin typeface="Calibri" panose="020F0502020204030204" pitchFamily="34" charset="0"/>
              </a:rPr>
              <a:t>Citrus </a:t>
            </a:r>
            <a:endParaRPr lang="en-US" sz="1200" b="0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sz="1200" b="0" dirty="0" smtClean="0">
                <a:solidFill>
                  <a:srgbClr val="002060"/>
                </a:solidFill>
                <a:latin typeface="Calibri" panose="020F0502020204030204" pitchFamily="34" charset="0"/>
              </a:rPr>
              <a:t>310 ng/L</a:t>
            </a:r>
            <a:endParaRPr lang="en-US" sz="1200" b="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3999363"/>
              </p:ext>
            </p:extLst>
          </p:nvPr>
        </p:nvGraphicFramePr>
        <p:xfrm>
          <a:off x="4634498" y="2955271"/>
          <a:ext cx="944670" cy="11975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342" name="CS ChemDraw Drawing" r:id="rId14" imgW="1510167" imgH="1765935" progId="">
                  <p:embed/>
                </p:oleObj>
              </mc:Choice>
              <mc:Fallback>
                <p:oleObj name="CS ChemDraw Drawing" r:id="rId14" imgW="1510167" imgH="1765935" progId="">
                  <p:embed/>
                  <p:pic>
                    <p:nvPicPr>
                      <p:cNvPr id="27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4498" y="2955271"/>
                        <a:ext cx="944670" cy="119750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4647918" y="5533547"/>
            <a:ext cx="1724051" cy="830997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1400" b="0">
                <a:solidFill>
                  <a:schemeClr val="dk1"/>
                </a:solidFill>
                <a:latin typeface="+mn-lt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cs typeface="+mn-cs"/>
              </a:defRPr>
            </a:lvl9pPr>
          </a:lstStyle>
          <a:p>
            <a:r>
              <a:rPr lang="en-US" sz="12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8-Hydroxycitronellyl acetate</a:t>
            </a:r>
          </a:p>
          <a:p>
            <a:r>
              <a:rPr lang="en-US" sz="12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Citrus </a:t>
            </a:r>
            <a:endParaRPr lang="en-US" sz="1200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r>
              <a:rPr lang="en-US" sz="1200" u="sng" dirty="0" smtClean="0">
                <a:solidFill>
                  <a:srgbClr val="002060"/>
                </a:solidFill>
                <a:latin typeface="Calibri" panose="020F0502020204030204" pitchFamily="34" charset="0"/>
              </a:rPr>
              <a:t>1261 ng/L</a:t>
            </a:r>
            <a:endParaRPr lang="en-US" sz="1200" u="sng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0717371"/>
              </p:ext>
            </p:extLst>
          </p:nvPr>
        </p:nvGraphicFramePr>
        <p:xfrm>
          <a:off x="6470131" y="5243136"/>
          <a:ext cx="787625" cy="13206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343" name="CS ChemDraw Drawing" r:id="rId16" imgW="1087748" imgH="2195689" progId="ChemDraw.Document.6.0">
                  <p:embed/>
                </p:oleObj>
              </mc:Choice>
              <mc:Fallback>
                <p:oleObj name="CS ChemDraw Drawing" r:id="rId16" imgW="1087748" imgH="2195689" progId="ChemDraw.Document.6.0">
                  <p:embed/>
                  <p:pic>
                    <p:nvPicPr>
                      <p:cNvPr id="55" name="Object 54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470131" y="5243136"/>
                        <a:ext cx="787625" cy="13206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1024014" y="5533547"/>
            <a:ext cx="1204071" cy="830997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1200" b="0">
                <a:solidFill>
                  <a:schemeClr val="dk1"/>
                </a:solidFill>
                <a:latin typeface="+mj-lt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8-Oxogeranyl</a:t>
            </a:r>
          </a:p>
          <a:p>
            <a:r>
              <a:rPr lang="en-US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acetate</a:t>
            </a:r>
            <a:endParaRPr lang="en-US" b="1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r>
              <a:rPr lang="en-US" u="sng" dirty="0" smtClean="0">
                <a:solidFill>
                  <a:srgbClr val="002060"/>
                </a:solidFill>
                <a:latin typeface="Calibri" panose="020F0502020204030204" pitchFamily="34" charset="0"/>
              </a:rPr>
              <a:t>Fatty, musty</a:t>
            </a:r>
          </a:p>
          <a:p>
            <a:r>
              <a:rPr lang="en-US" dirty="0" smtClean="0">
                <a:solidFill>
                  <a:srgbClr val="002060"/>
                </a:solidFill>
                <a:latin typeface="Calibri" panose="020F0502020204030204" pitchFamily="34" charset="0"/>
              </a:rPr>
              <a:t>20 ng/L</a:t>
            </a:r>
            <a:endParaRPr lang="en-US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571658"/>
              </p:ext>
            </p:extLst>
          </p:nvPr>
        </p:nvGraphicFramePr>
        <p:xfrm>
          <a:off x="2299900" y="5264390"/>
          <a:ext cx="1157361" cy="1164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344" name="CS ChemDraw Drawing" r:id="rId18" imgW="1566484" imgH="1764242" progId="ChemDraw.Document.6.0">
                  <p:embed/>
                </p:oleObj>
              </mc:Choice>
              <mc:Fallback>
                <p:oleObj name="CS ChemDraw Drawing" r:id="rId18" imgW="1566484" imgH="1764242" progId="ChemDraw.Document.6.0">
                  <p:embed/>
                  <p:pic>
                    <p:nvPicPr>
                      <p:cNvPr id="5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9900" y="5264390"/>
                        <a:ext cx="1157361" cy="11646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ectangle 36"/>
          <p:cNvSpPr/>
          <p:nvPr/>
        </p:nvSpPr>
        <p:spPr>
          <a:xfrm>
            <a:off x="7355918" y="5533547"/>
            <a:ext cx="1047583" cy="830997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8-Carboxy</a:t>
            </a:r>
            <a:endParaRPr lang="en-US" sz="1200" b="1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sz="12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linalool</a:t>
            </a:r>
            <a:endParaRPr lang="en-US" sz="1200" b="1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ctr"/>
            <a:endParaRPr lang="en-US" sz="1200" b="0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sz="1200" b="0" u="sng" dirty="0" smtClean="0">
                <a:solidFill>
                  <a:srgbClr val="002060"/>
                </a:solidFill>
                <a:latin typeface="Calibri" panose="020F0502020204030204" pitchFamily="34" charset="0"/>
              </a:rPr>
              <a:t>Odorless </a:t>
            </a:r>
            <a:endParaRPr lang="en-US" sz="1200" b="0" u="sng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60280" y="2044844"/>
            <a:ext cx="1083029" cy="830997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8-Oxolinalyl </a:t>
            </a:r>
            <a:r>
              <a:rPr lang="en-US" sz="1200" b="1" dirty="0">
                <a:solidFill>
                  <a:srgbClr val="002060"/>
                </a:solidFill>
                <a:latin typeface="Calibri" panose="020F0502020204030204" pitchFamily="34" charset="0"/>
              </a:rPr>
              <a:t>acetate</a:t>
            </a:r>
          </a:p>
          <a:p>
            <a:pPr algn="ctr"/>
            <a:r>
              <a:rPr lang="en-US" sz="1200" dirty="0">
                <a:solidFill>
                  <a:srgbClr val="002060"/>
                </a:solidFill>
                <a:latin typeface="Calibri" panose="020F0502020204030204" pitchFamily="34" charset="0"/>
              </a:rPr>
              <a:t>Citrus</a:t>
            </a:r>
          </a:p>
          <a:p>
            <a:pPr algn="ctr"/>
            <a:r>
              <a:rPr lang="en-US" sz="1200" dirty="0">
                <a:solidFill>
                  <a:srgbClr val="002060"/>
                </a:solidFill>
                <a:latin typeface="Calibri" panose="020F0502020204030204" pitchFamily="34" charset="0"/>
              </a:rPr>
              <a:t>6 ng/L</a:t>
            </a:r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9316152"/>
              </p:ext>
            </p:extLst>
          </p:nvPr>
        </p:nvGraphicFramePr>
        <p:xfrm>
          <a:off x="6181420" y="2883466"/>
          <a:ext cx="910253" cy="1301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345" name="CS ChemDraw Drawing" r:id="rId20" imgW="1235676" imgH="1764594" progId="ChemDraw.Document.6.0">
                  <p:embed/>
                </p:oleObj>
              </mc:Choice>
              <mc:Fallback>
                <p:oleObj name="CS ChemDraw Drawing" r:id="rId20" imgW="1235676" imgH="1764594" progId="ChemDraw.Document.6.0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181420" y="2883466"/>
                        <a:ext cx="910253" cy="13010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5982578" y="4166819"/>
            <a:ext cx="1373340" cy="830997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8-Hydroxyneryl acetate</a:t>
            </a:r>
            <a:endParaRPr lang="en-US" sz="1200" b="1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sz="1200" b="0" dirty="0" smtClean="0">
                <a:solidFill>
                  <a:srgbClr val="002060"/>
                </a:solidFill>
                <a:latin typeface="Calibri" panose="020F0502020204030204" pitchFamily="34" charset="0"/>
              </a:rPr>
              <a:t>Citrus </a:t>
            </a:r>
            <a:endParaRPr lang="en-US" sz="1200" b="0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sz="1200" b="0" dirty="0" smtClean="0">
                <a:solidFill>
                  <a:srgbClr val="002060"/>
                </a:solidFill>
                <a:latin typeface="Calibri" panose="020F0502020204030204" pitchFamily="34" charset="0"/>
              </a:rPr>
              <a:t>85.7 ng/L</a:t>
            </a:r>
            <a:endParaRPr lang="en-US" sz="1200" b="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688901" y="692235"/>
            <a:ext cx="281945" cy="233930"/>
          </a:xfrm>
          <a:prstGeom prst="roundRect">
            <a:avLst/>
          </a:prstGeom>
          <a:noFill/>
          <a:ln>
            <a:solidFill>
              <a:srgbClr val="009B77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1151" tIns="171151" rIns="171151" bIns="171151" numCol="1" spcCol="1270" rtlCol="0" anchor="ctr" anchorCtr="0">
            <a:noAutofit/>
          </a:bodyPr>
          <a:lstStyle/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CA" sz="2100" kern="1200">
              <a:latin typeface="Calibri" panose="020F0502020204030204" pitchFamily="34" charset="0"/>
            </a:endParaRPr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1008818"/>
              </p:ext>
            </p:extLst>
          </p:nvPr>
        </p:nvGraphicFramePr>
        <p:xfrm>
          <a:off x="3673950" y="752397"/>
          <a:ext cx="992408" cy="12575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346" name="CS ChemDraw Drawing" r:id="rId22" imgW="1509903" imgH="1762887" progId="ChemDraw.Document.6.0">
                  <p:embed/>
                </p:oleObj>
              </mc:Choice>
              <mc:Fallback>
                <p:oleObj name="CS ChemDraw Drawing" r:id="rId22" imgW="1509903" imgH="1762887" progId="ChemDraw.Document.6.0">
                  <p:embed/>
                  <p:pic>
                    <p:nvPicPr>
                      <p:cNvPr id="17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3950" y="752397"/>
                        <a:ext cx="992408" cy="125752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3747589"/>
              </p:ext>
            </p:extLst>
          </p:nvPr>
        </p:nvGraphicFramePr>
        <p:xfrm>
          <a:off x="5126038" y="731838"/>
          <a:ext cx="881062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347" name="CS ChemDraw Drawing" r:id="rId24" imgW="1180719" imgH="1762887" progId="ChemDraw.Document.6.0">
                  <p:embed/>
                </p:oleObj>
              </mc:Choice>
              <mc:Fallback>
                <p:oleObj name="CS ChemDraw Drawing" r:id="rId24" imgW="1180719" imgH="1762887" progId="ChemDraw.Document.6.0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126038" y="731838"/>
                        <a:ext cx="881062" cy="1314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4782732"/>
              </p:ext>
            </p:extLst>
          </p:nvPr>
        </p:nvGraphicFramePr>
        <p:xfrm>
          <a:off x="6543675" y="754063"/>
          <a:ext cx="885825" cy="132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348" name="CS ChemDraw Drawing" r:id="rId26" imgW="1179195" imgH="1762887" progId="ChemDraw.Document.6.0">
                  <p:embed/>
                </p:oleObj>
              </mc:Choice>
              <mc:Fallback>
                <p:oleObj name="CS ChemDraw Drawing" r:id="rId26" imgW="1179195" imgH="1762887" progId="ChemDraw.Document.6.0">
                  <p:embed/>
                  <p:pic>
                    <p:nvPicPr>
                      <p:cNvPr id="28" name="Object 27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543675" y="754063"/>
                        <a:ext cx="885825" cy="1323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3460584" y="2044845"/>
            <a:ext cx="1148001" cy="830997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Geraniol</a:t>
            </a:r>
            <a:endParaRPr lang="en-US" sz="1200" b="1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sz="1200" b="0" dirty="0" smtClean="0">
                <a:solidFill>
                  <a:srgbClr val="002060"/>
                </a:solidFill>
                <a:latin typeface="Calibri" panose="020F0502020204030204" pitchFamily="34" charset="0"/>
              </a:rPr>
              <a:t>Citrus, </a:t>
            </a:r>
          </a:p>
          <a:p>
            <a:pPr algn="ctr"/>
            <a:r>
              <a:rPr lang="en-US" sz="1200" b="0" dirty="0" smtClean="0">
                <a:solidFill>
                  <a:srgbClr val="002060"/>
                </a:solidFill>
                <a:latin typeface="Calibri" panose="020F0502020204030204" pitchFamily="34" charset="0"/>
              </a:rPr>
              <a:t>fresh</a:t>
            </a:r>
          </a:p>
          <a:p>
            <a:pPr algn="ctr"/>
            <a:r>
              <a:rPr lang="en-US" sz="1200" b="0" dirty="0" smtClean="0">
                <a:solidFill>
                  <a:srgbClr val="002060"/>
                </a:solidFill>
                <a:latin typeface="Calibri" panose="020F0502020204030204" pitchFamily="34" charset="0"/>
              </a:rPr>
              <a:t>11.5 </a:t>
            </a:r>
            <a:r>
              <a:rPr lang="en-US" sz="1200" b="0" dirty="0">
                <a:solidFill>
                  <a:srgbClr val="002060"/>
                </a:solidFill>
                <a:latin typeface="Calibri" panose="020F0502020204030204" pitchFamily="34" charset="0"/>
              </a:rPr>
              <a:t>ng/L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934829" y="2044844"/>
            <a:ext cx="1148001" cy="830997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Nerol</a:t>
            </a:r>
            <a:endParaRPr lang="en-US" sz="1200" b="1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sz="1200" b="0" dirty="0" smtClean="0">
                <a:solidFill>
                  <a:srgbClr val="002060"/>
                </a:solidFill>
                <a:latin typeface="Calibri" panose="020F0502020204030204" pitchFamily="34" charset="0"/>
              </a:rPr>
              <a:t>Citrus, </a:t>
            </a:r>
          </a:p>
          <a:p>
            <a:pPr algn="ctr"/>
            <a:r>
              <a:rPr lang="en-US" sz="1200" b="0" dirty="0" smtClean="0">
                <a:solidFill>
                  <a:srgbClr val="002060"/>
                </a:solidFill>
                <a:latin typeface="Calibri" panose="020F0502020204030204" pitchFamily="34" charset="0"/>
              </a:rPr>
              <a:t>fresh</a:t>
            </a:r>
          </a:p>
          <a:p>
            <a:pPr algn="ctr"/>
            <a:r>
              <a:rPr lang="en-US" sz="1200" b="0" dirty="0" smtClean="0">
                <a:solidFill>
                  <a:srgbClr val="002060"/>
                </a:solidFill>
                <a:latin typeface="Calibri" panose="020F0502020204030204" pitchFamily="34" charset="0"/>
              </a:rPr>
              <a:t>68 </a:t>
            </a:r>
            <a:r>
              <a:rPr lang="en-US" sz="1200" b="0" dirty="0">
                <a:solidFill>
                  <a:srgbClr val="002060"/>
                </a:solidFill>
                <a:latin typeface="Calibri" panose="020F0502020204030204" pitchFamily="34" charset="0"/>
              </a:rPr>
              <a:t>ng/L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44272" y="6350426"/>
            <a:ext cx="2503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[14] Elsharif and </a:t>
            </a:r>
            <a:r>
              <a:rPr lang="en-CA" sz="1000" i="1" dirty="0" err="1">
                <a:latin typeface="Calibri" panose="020F0502020204030204" pitchFamily="34" charset="0"/>
              </a:rPr>
              <a:t>Buettner</a:t>
            </a:r>
            <a:r>
              <a:rPr lang="en-CA" sz="1000" i="1" dirty="0">
                <a:latin typeface="Calibri" panose="020F0502020204030204" pitchFamily="34" charset="0"/>
              </a:rPr>
              <a:t> </a:t>
            </a:r>
            <a:r>
              <a:rPr lang="en-CA" sz="1000" i="1" dirty="0" smtClean="0">
                <a:latin typeface="Calibri" panose="020F0502020204030204" pitchFamily="34" charset="0"/>
              </a:rPr>
              <a:t>2017</a:t>
            </a:r>
            <a:endParaRPr lang="en-CA" sz="1000" i="1" dirty="0">
              <a:latin typeface="Calibri" panose="020F050202020403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350448" y="2044844"/>
            <a:ext cx="1148001" cy="830997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Citronellol</a:t>
            </a:r>
            <a:endParaRPr lang="en-US" sz="1200" b="1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sz="1200" b="0" dirty="0" smtClean="0">
                <a:solidFill>
                  <a:srgbClr val="002060"/>
                </a:solidFill>
                <a:latin typeface="Calibri" panose="020F0502020204030204" pitchFamily="34" charset="0"/>
              </a:rPr>
              <a:t>Citrus, </a:t>
            </a:r>
          </a:p>
          <a:p>
            <a:pPr algn="ctr"/>
            <a:r>
              <a:rPr lang="en-US" sz="1200" b="0" dirty="0" smtClean="0">
                <a:solidFill>
                  <a:srgbClr val="002060"/>
                </a:solidFill>
                <a:latin typeface="Calibri" panose="020F0502020204030204" pitchFamily="34" charset="0"/>
              </a:rPr>
              <a:t>floral</a:t>
            </a:r>
          </a:p>
          <a:p>
            <a:pPr algn="ctr"/>
            <a:r>
              <a:rPr lang="en-US" sz="1200" b="0" dirty="0" smtClean="0">
                <a:solidFill>
                  <a:srgbClr val="002060"/>
                </a:solidFill>
                <a:latin typeface="Calibri" panose="020F0502020204030204" pitchFamily="34" charset="0"/>
              </a:rPr>
              <a:t>11 </a:t>
            </a:r>
            <a:r>
              <a:rPr lang="en-US" sz="1200" b="0" dirty="0">
                <a:solidFill>
                  <a:srgbClr val="002060"/>
                </a:solidFill>
                <a:latin typeface="Calibri" panose="020F0502020204030204" pitchFamily="34" charset="0"/>
              </a:rPr>
              <a:t>ng/L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2446243" y="3861951"/>
            <a:ext cx="401934" cy="304907"/>
          </a:xfrm>
          <a:prstGeom prst="roundRect">
            <a:avLst/>
          </a:prstGeom>
          <a:noFill/>
          <a:ln>
            <a:solidFill>
              <a:srgbClr val="003865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1151" tIns="171151" rIns="171151" bIns="171151" numCol="1" spcCol="1270" rtlCol="0" anchor="ctr" anchorCtr="0">
            <a:noAutofit/>
          </a:bodyPr>
          <a:lstStyle/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CA" sz="2100" kern="1200">
              <a:latin typeface="Calibri" panose="020F0502020204030204" pitchFamily="34" charset="0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3944048" y="3854603"/>
            <a:ext cx="401934" cy="304907"/>
          </a:xfrm>
          <a:prstGeom prst="roundRect">
            <a:avLst/>
          </a:prstGeom>
          <a:noFill/>
          <a:ln>
            <a:solidFill>
              <a:srgbClr val="003865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1151" tIns="171151" rIns="171151" bIns="171151" numCol="1" spcCol="1270" rtlCol="0" anchor="ctr" anchorCtr="0">
            <a:noAutofit/>
          </a:bodyPr>
          <a:lstStyle/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CA" sz="2100" kern="1200">
              <a:latin typeface="Calibri" panose="020F0502020204030204" pitchFamily="34" charset="0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5091026" y="3865652"/>
            <a:ext cx="401934" cy="304907"/>
          </a:xfrm>
          <a:prstGeom prst="roundRect">
            <a:avLst/>
          </a:prstGeom>
          <a:noFill/>
          <a:ln>
            <a:solidFill>
              <a:srgbClr val="003865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1151" tIns="171151" rIns="171151" bIns="171151" numCol="1" spcCol="1270" rtlCol="0" anchor="ctr" anchorCtr="0">
            <a:noAutofit/>
          </a:bodyPr>
          <a:lstStyle/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CA" sz="2100" kern="1200">
              <a:latin typeface="Calibri" panose="020F0502020204030204" pitchFamily="34" charset="0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6751364" y="3856746"/>
            <a:ext cx="401934" cy="304907"/>
          </a:xfrm>
          <a:prstGeom prst="roundRect">
            <a:avLst/>
          </a:prstGeom>
          <a:noFill/>
          <a:ln>
            <a:solidFill>
              <a:srgbClr val="003865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1151" tIns="171151" rIns="171151" bIns="171151" numCol="1" spcCol="1270" rtlCol="0" anchor="ctr" anchorCtr="0">
            <a:noAutofit/>
          </a:bodyPr>
          <a:lstStyle/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CA" sz="2100" kern="1200">
              <a:latin typeface="Calibri" panose="020F0502020204030204" pitchFamily="34" charset="0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4422294" y="1016644"/>
            <a:ext cx="338617" cy="304907"/>
          </a:xfrm>
          <a:prstGeom prst="roundRect">
            <a:avLst/>
          </a:prstGeom>
          <a:noFill/>
          <a:ln>
            <a:solidFill>
              <a:srgbClr val="009B77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1151" tIns="171151" rIns="171151" bIns="171151" numCol="1" spcCol="1270" rtlCol="0" anchor="ctr" anchorCtr="0">
            <a:noAutofit/>
          </a:bodyPr>
          <a:lstStyle/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CA" sz="2100" kern="1200">
              <a:latin typeface="Calibri" panose="020F0502020204030204" pitchFamily="34" charset="0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714809" y="1468041"/>
            <a:ext cx="401934" cy="304907"/>
          </a:xfrm>
          <a:prstGeom prst="roundRect">
            <a:avLst/>
          </a:prstGeom>
          <a:noFill/>
          <a:ln>
            <a:solidFill>
              <a:srgbClr val="009B77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1151" tIns="171151" rIns="171151" bIns="171151" numCol="1" spcCol="1270" rtlCol="0" anchor="ctr" anchorCtr="0">
            <a:noAutofit/>
          </a:bodyPr>
          <a:lstStyle/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CA" sz="2100" kern="1200">
              <a:latin typeface="Calibri" panose="020F0502020204030204" pitchFamily="34" charset="0"/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7140940" y="1468042"/>
            <a:ext cx="401934" cy="304907"/>
          </a:xfrm>
          <a:prstGeom prst="roundRect">
            <a:avLst/>
          </a:prstGeom>
          <a:noFill/>
          <a:ln>
            <a:solidFill>
              <a:srgbClr val="009B77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1151" tIns="171151" rIns="171151" bIns="171151" numCol="1" spcCol="1270" rtlCol="0" anchor="ctr" anchorCtr="0">
            <a:noAutofit/>
          </a:bodyPr>
          <a:lstStyle/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CA" sz="2100" kern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80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3" grpId="0" animBg="1"/>
      <p:bldP spid="35" grpId="0" animBg="1"/>
      <p:bldP spid="37" grpId="0" animBg="1"/>
      <p:bldP spid="39" grpId="0" animBg="1"/>
      <p:bldP spid="42" grpId="0" animBg="1"/>
      <p:bldP spid="53" grpId="0" animBg="1"/>
      <p:bldP spid="54" grpId="0" animBg="1"/>
      <p:bldP spid="55" grpId="0" animBg="1"/>
      <p:bldP spid="5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" t="5653" r="2939" b="4166"/>
          <a:stretch/>
        </p:blipFill>
        <p:spPr>
          <a:xfrm rot="819000">
            <a:off x="5896334" y="3898607"/>
            <a:ext cx="3104431" cy="212783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1" r="5255" b="1"/>
          <a:stretch/>
        </p:blipFill>
        <p:spPr>
          <a:xfrm>
            <a:off x="344272" y="926349"/>
            <a:ext cx="2887816" cy="22940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344272" y="0"/>
            <a:ext cx="3324085" cy="639638"/>
          </a:xfrm>
        </p:spPr>
        <p:txBody>
          <a:bodyPr/>
          <a:lstStyle/>
          <a:p>
            <a:r>
              <a:rPr lang="en-CA" sz="2800" dirty="0">
                <a:latin typeface="Calibri" panose="020F0502020204030204" pitchFamily="34" charset="0"/>
              </a:rPr>
              <a:t>Acknowledgment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 smtClean="0">
                <a:latin typeface="Calibri" panose="020F0502020204030204" pitchFamily="34" charset="0"/>
              </a:rPr>
              <a:t>Elsharif I Promotionsvortrag I 30.11.17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759437E-DD65-47AE-A718-65B9481C0A9E}" type="slidenum">
              <a:rPr lang="de-DE" smtClean="0">
                <a:latin typeface="Calibri" panose="020F0502020204030204" pitchFamily="34" charset="0"/>
              </a:rPr>
              <a:pPr/>
              <a:t>28</a:t>
            </a:fld>
            <a:r>
              <a:rPr lang="de-DE" dirty="0"/>
              <a:t>/29</a:t>
            </a:r>
            <a:endParaRPr lang="de-DE" dirty="0">
              <a:latin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2" t="19138" r="4266" b="31607"/>
          <a:stretch/>
        </p:blipFill>
        <p:spPr>
          <a:xfrm rot="712762">
            <a:off x="6367250" y="874958"/>
            <a:ext cx="2474200" cy="25306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06" y="3629272"/>
            <a:ext cx="3026642" cy="22699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4" t="8884" r="16382"/>
          <a:stretch/>
        </p:blipFill>
        <p:spPr>
          <a:xfrm>
            <a:off x="3428787" y="3772542"/>
            <a:ext cx="2549500" cy="21267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4" t="12926" r="8684"/>
          <a:stretch/>
        </p:blipFill>
        <p:spPr>
          <a:xfrm>
            <a:off x="2990626" y="1425988"/>
            <a:ext cx="3425822" cy="2289399"/>
          </a:xfrm>
          <a:prstGeom prst="snip2DiagRect">
            <a:avLst>
              <a:gd name="adj1" fmla="val 18722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826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413" y="4082466"/>
            <a:ext cx="3899108" cy="2581209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ctrTitle"/>
          </p:nvPr>
        </p:nvSpPr>
        <p:spPr>
          <a:xfrm>
            <a:off x="576000" y="1784277"/>
            <a:ext cx="8568000" cy="117320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</a:rPr>
              <a:t/>
            </a:r>
            <a:br>
              <a:rPr lang="en-US" dirty="0" smtClean="0">
                <a:latin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</a:rPr>
              <a:t/>
            </a:r>
            <a:br>
              <a:rPr lang="en-US" dirty="0">
                <a:latin typeface="Calibri" panose="020F0502020204030204" pitchFamily="34" charset="0"/>
              </a:rPr>
            </a:br>
            <a:r>
              <a:rPr lang="en-US" dirty="0" smtClean="0">
                <a:latin typeface="Calibri" panose="020F0502020204030204" pitchFamily="34" charset="0"/>
              </a:rPr>
              <a:t>Thank you for your kind attention!</a:t>
            </a:r>
            <a:endParaRPr lang="en-US" dirty="0">
              <a:latin typeface="Calibri" panose="020F0502020204030204" pitchFamily="34" charset="0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9106879"/>
              </p:ext>
            </p:extLst>
          </p:nvPr>
        </p:nvGraphicFramePr>
        <p:xfrm>
          <a:off x="3759939" y="4280571"/>
          <a:ext cx="1819731" cy="497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38" name="CS ChemDraw Drawing" r:id="rId4" imgW="2378852" imgH="648758" progId="ChemDraw.Document.6.0">
                  <p:embed/>
                </p:oleObj>
              </mc:Choice>
              <mc:Fallback>
                <p:oleObj name="CS ChemDraw Drawing" r:id="rId4" imgW="2378852" imgH="648758" progId="ChemDraw.Document.6.0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59939" y="4280571"/>
                        <a:ext cx="1819731" cy="4977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2903252"/>
              </p:ext>
            </p:extLst>
          </p:nvPr>
        </p:nvGraphicFramePr>
        <p:xfrm>
          <a:off x="5681985" y="4846373"/>
          <a:ext cx="1937071" cy="4542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39" name="CS ChemDraw Drawing" r:id="rId6" imgW="2837464" imgH="665692" progId="ChemDraw.Document.6.0">
                  <p:embed/>
                </p:oleObj>
              </mc:Choice>
              <mc:Fallback>
                <p:oleObj name="CS ChemDraw Drawing" r:id="rId6" imgW="2837464" imgH="665692" progId="ChemDraw.Document.6.0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7">
                        <a:lum bright="-34000" contrast="20000"/>
                      </a:blip>
                      <a:stretch>
                        <a:fillRect/>
                      </a:stretch>
                    </p:blipFill>
                    <p:spPr>
                      <a:xfrm>
                        <a:off x="5681985" y="4846373"/>
                        <a:ext cx="1937071" cy="4542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7238077"/>
              </p:ext>
            </p:extLst>
          </p:nvPr>
        </p:nvGraphicFramePr>
        <p:xfrm>
          <a:off x="1933113" y="4610210"/>
          <a:ext cx="1742134" cy="863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40" name="CS ChemDraw Drawing" r:id="rId8" imgW="2506656" imgH="1243189" progId="ChemDraw.Document.6.0">
                  <p:embed/>
                </p:oleObj>
              </mc:Choice>
              <mc:Fallback>
                <p:oleObj name="CS ChemDraw Drawing" r:id="rId8" imgW="2506656" imgH="1243189" progId="ChemDraw.Document.6.0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9">
                        <a:lum bright="-40000"/>
                      </a:blip>
                      <a:stretch>
                        <a:fillRect/>
                      </a:stretch>
                    </p:blipFill>
                    <p:spPr>
                      <a:xfrm>
                        <a:off x="1933113" y="4610210"/>
                        <a:ext cx="1742134" cy="86397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7039082"/>
              </p:ext>
            </p:extLst>
          </p:nvPr>
        </p:nvGraphicFramePr>
        <p:xfrm>
          <a:off x="3675247" y="5474180"/>
          <a:ext cx="1989117" cy="4655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41" name="CS ChemDraw Drawing" r:id="rId10" imgW="2835699" imgH="664281" progId="ChemDraw.Document.6.0">
                  <p:embed/>
                </p:oleObj>
              </mc:Choice>
              <mc:Fallback>
                <p:oleObj name="CS ChemDraw Drawing" r:id="rId10" imgW="2835699" imgH="664281" progId="ChemDraw.Document.6.0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675247" y="5474180"/>
                        <a:ext cx="1989117" cy="4655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341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CA" sz="2700" dirty="0" smtClean="0">
                <a:latin typeface="Calibri" panose="020F0502020204030204" pitchFamily="34" charset="0"/>
              </a:rPr>
              <a:t>Introduction </a:t>
            </a:r>
          </a:p>
          <a:p>
            <a:pPr lvl="2">
              <a:buFont typeface="+mj-lt"/>
              <a:buAutoNum type="romanLcPeriod"/>
            </a:pPr>
            <a:r>
              <a:rPr lang="en-CA" sz="2700" dirty="0" smtClean="0">
                <a:latin typeface="Calibri" panose="020F0502020204030204" pitchFamily="34" charset="0"/>
              </a:rPr>
              <a:t>Terpenes</a:t>
            </a:r>
          </a:p>
          <a:p>
            <a:pPr lvl="2">
              <a:buFont typeface="+mj-lt"/>
              <a:buAutoNum type="romanLcPeriod"/>
            </a:pPr>
            <a:r>
              <a:rPr lang="en-CA" sz="2700" dirty="0" smtClean="0">
                <a:latin typeface="Calibri" panose="020F0502020204030204" pitchFamily="34" charset="0"/>
              </a:rPr>
              <a:t>Acyclic monoterpene alcohols</a:t>
            </a:r>
          </a:p>
          <a:p>
            <a:pPr>
              <a:buFont typeface="+mj-lt"/>
              <a:buAutoNum type="arabicPeriod"/>
            </a:pPr>
            <a:r>
              <a:rPr lang="en-CA" sz="2700" dirty="0" smtClean="0">
                <a:latin typeface="Calibri" panose="020F0502020204030204" pitchFamily="34" charset="0"/>
              </a:rPr>
              <a:t>Research Methodology </a:t>
            </a:r>
          </a:p>
          <a:p>
            <a:pPr lvl="2">
              <a:buFont typeface="+mj-lt"/>
              <a:buAutoNum type="romanLcPeriod"/>
            </a:pPr>
            <a:r>
              <a:rPr lang="en-CA" sz="2700" dirty="0" smtClean="0">
                <a:latin typeface="Calibri" panose="020F0502020204030204" pitchFamily="34" charset="0"/>
              </a:rPr>
              <a:t>Experimental</a:t>
            </a:r>
          </a:p>
          <a:p>
            <a:pPr lvl="2">
              <a:buFont typeface="+mj-lt"/>
              <a:buAutoNum type="romanLcPeriod"/>
            </a:pPr>
            <a:r>
              <a:rPr lang="en-CA" sz="2700" dirty="0" smtClean="0">
                <a:latin typeface="Calibri" panose="020F0502020204030204" pitchFamily="34" charset="0"/>
              </a:rPr>
              <a:t>Observations and Results </a:t>
            </a:r>
          </a:p>
          <a:p>
            <a:pPr lvl="2">
              <a:buFont typeface="+mj-lt"/>
              <a:buAutoNum type="romanLcPeriod"/>
            </a:pPr>
            <a:r>
              <a:rPr lang="en-CA" sz="2700" dirty="0" smtClean="0">
                <a:latin typeface="Calibri" panose="020F0502020204030204" pitchFamily="34" charset="0"/>
              </a:rPr>
              <a:t>Structure odor relationships	</a:t>
            </a:r>
          </a:p>
          <a:p>
            <a:pPr>
              <a:buFont typeface="+mj-lt"/>
              <a:buAutoNum type="arabicPeriod"/>
            </a:pPr>
            <a:r>
              <a:rPr lang="en-CA" sz="2700" dirty="0"/>
              <a:t>A Comparative Approach</a:t>
            </a:r>
          </a:p>
          <a:p>
            <a:pPr>
              <a:buFont typeface="+mj-lt"/>
              <a:buAutoNum type="arabicPeriod"/>
            </a:pPr>
            <a:r>
              <a:rPr lang="en-CA" sz="2700" dirty="0"/>
              <a:t>Conclusion</a:t>
            </a:r>
          </a:p>
          <a:p>
            <a:pPr marL="0" indent="0">
              <a:buNone/>
            </a:pPr>
            <a:endParaRPr lang="en-CA" sz="2700" dirty="0" smtClean="0">
              <a:latin typeface="Calibri" panose="020F0502020204030204" pitchFamily="34" charset="0"/>
            </a:endParaRPr>
          </a:p>
          <a:p>
            <a:pPr>
              <a:buFont typeface="+mj-lt"/>
              <a:buAutoNum type="arabicPeriod"/>
            </a:pPr>
            <a:endParaRPr lang="en-CA" sz="2700" dirty="0" smtClean="0">
              <a:latin typeface="Calibri" panose="020F0502020204030204" pitchFamily="34" charset="0"/>
            </a:endParaRPr>
          </a:p>
          <a:p>
            <a:pPr lvl="2">
              <a:buFont typeface="+mj-lt"/>
              <a:buAutoNum type="romanLcPeriod"/>
            </a:pPr>
            <a:endParaRPr lang="en-CA" sz="2700" dirty="0">
              <a:latin typeface="Calibri" panose="020F050202020403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CA" sz="2800" dirty="0"/>
              <a:t>Outline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 dirty="0" smtClean="0">
                <a:latin typeface="Calibri" panose="020F0502020204030204" pitchFamily="34" charset="0"/>
              </a:rPr>
              <a:t>Elsharif I Promotionsvortrag I 30.11.17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3</a:t>
            </a:fld>
            <a:r>
              <a:rPr lang="de-DE" dirty="0"/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245465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547" y="5472171"/>
            <a:ext cx="1937233" cy="115542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324" y="5529496"/>
            <a:ext cx="1979940" cy="109366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74" y="5467056"/>
            <a:ext cx="1811361" cy="115104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sz="2800" dirty="0">
                <a:latin typeface="Calibri" panose="020F0502020204030204" pitchFamily="34" charset="0"/>
              </a:rPr>
              <a:t>Terpenes</a:t>
            </a:r>
            <a:endParaRPr lang="en-CA" sz="2800" dirty="0">
              <a:latin typeface="Calibri" panose="020F0502020204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 smtClean="0">
                <a:latin typeface="Calibri" panose="020F0502020204030204" pitchFamily="34" charset="0"/>
              </a:rPr>
              <a:t>Elsharif I Promotionsvortrag I 30.11.17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759437E-DD65-47AE-A718-65B9481C0A9E}" type="slidenum">
              <a:rPr lang="de-DE" smtClean="0">
                <a:latin typeface="Calibri" panose="020F0502020204030204" pitchFamily="34" charset="0"/>
              </a:rPr>
              <a:pPr/>
              <a:t>4</a:t>
            </a:fld>
            <a:r>
              <a:rPr lang="de-DE" dirty="0"/>
              <a:t>/29</a:t>
            </a:r>
            <a:endParaRPr lang="de-DE" dirty="0">
              <a:latin typeface="Calibri" panose="020F0502020204030204" pitchFamily="34" charset="0"/>
            </a:endParaRPr>
          </a:p>
        </p:txBody>
      </p:sp>
      <p:pic>
        <p:nvPicPr>
          <p:cNvPr id="7" name="Content Placeholder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75" y="1197855"/>
            <a:ext cx="1756361" cy="1022684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7155179"/>
              </p:ext>
            </p:extLst>
          </p:nvPr>
        </p:nvGraphicFramePr>
        <p:xfrm>
          <a:off x="873261" y="2291425"/>
          <a:ext cx="644349" cy="159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33" name="CS ChemDraw Drawing" r:id="rId8" imgW="721988" imgH="1782586" progId="ChemDraw.Document.6.0">
                  <p:embed/>
                </p:oleObj>
              </mc:Choice>
              <mc:Fallback>
                <p:oleObj name="CS ChemDraw Drawing" r:id="rId8" imgW="721988" imgH="1782586" progId="ChemDraw.Document.6.0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73261" y="2291425"/>
                        <a:ext cx="644349" cy="1590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46080" y="3969985"/>
            <a:ext cx="152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rgbClr val="002060"/>
                </a:solidFill>
                <a:latin typeface="Calibri" panose="020F0502020204030204" pitchFamily="34" charset="0"/>
              </a:rPr>
              <a:t>Limonene</a:t>
            </a:r>
            <a:endParaRPr lang="en-CA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194" y="1183884"/>
            <a:ext cx="1858951" cy="10362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61122" y="3978584"/>
            <a:ext cx="1575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 smtClean="0">
                <a:solidFill>
                  <a:srgbClr val="002060"/>
                </a:solidFill>
                <a:latin typeface="Calibri" panose="020F0502020204030204" pitchFamily="34" charset="0"/>
              </a:rPr>
              <a:t>Humulene</a:t>
            </a:r>
            <a:endParaRPr lang="en-CA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3043561"/>
              </p:ext>
            </p:extLst>
          </p:nvPr>
        </p:nvGraphicFramePr>
        <p:xfrm>
          <a:off x="2416519" y="2256821"/>
          <a:ext cx="1464596" cy="1675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34" name="CS ChemDraw Drawing" r:id="rId11" imgW="1723238" imgH="1976261" progId="ChemDraw.Document.6.0">
                  <p:embed/>
                </p:oleObj>
              </mc:Choice>
              <mc:Fallback>
                <p:oleObj name="CS ChemDraw Drawing" r:id="rId11" imgW="1723238" imgH="1976261" progId="ChemDraw.Document.6.0">
                  <p:embed/>
                  <p:pic>
                    <p:nvPicPr>
                      <p:cNvPr id="26" name="Object 2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416519" y="2256821"/>
                        <a:ext cx="1464596" cy="16751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6473090"/>
              </p:ext>
            </p:extLst>
          </p:nvPr>
        </p:nvGraphicFramePr>
        <p:xfrm>
          <a:off x="4165093" y="2352080"/>
          <a:ext cx="1838373" cy="14081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35" name="CS ChemDraw Drawing" r:id="rId13" imgW="2686431" imgH="2055495" progId="ChemDraw.Document.6.0">
                  <p:embed/>
                </p:oleObj>
              </mc:Choice>
              <mc:Fallback>
                <p:oleObj name="CS ChemDraw Drawing" r:id="rId13" imgW="2686431" imgH="2055495" progId="ChemDraw.Document.6.0">
                  <p:embed/>
                  <p:pic>
                    <p:nvPicPr>
                      <p:cNvPr id="28" name="Object 27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165093" y="2352080"/>
                        <a:ext cx="1838373" cy="14081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800" y="1187363"/>
            <a:ext cx="1757497" cy="102979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893421" y="3977023"/>
            <a:ext cx="92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rgbClr val="002060"/>
                </a:solidFill>
                <a:latin typeface="Calibri" panose="020F0502020204030204" pitchFamily="34" charset="0"/>
              </a:rPr>
              <a:t>Taxol</a:t>
            </a:r>
            <a:endParaRPr lang="en-CA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9153" y="762839"/>
            <a:ext cx="1794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Monoterpenes</a:t>
            </a:r>
            <a:r>
              <a:rPr lang="de-DE" sz="2000" dirty="0" smtClean="0">
                <a:latin typeface="Calibri" panose="020F0502020204030204" pitchFamily="34" charset="0"/>
              </a:rPr>
              <a:t> </a:t>
            </a:r>
            <a:endParaRPr lang="en-CA" sz="2000" dirty="0">
              <a:latin typeface="Calibri" panose="020F050202020403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47926" y="3699556"/>
            <a:ext cx="13355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0000" lvl="1"/>
            <a:r>
              <a:rPr lang="en-US" sz="1600" b="1" dirty="0">
                <a:solidFill>
                  <a:srgbClr val="002060"/>
                </a:solidFill>
                <a:latin typeface="Calibri" panose="020F0502020204030204" pitchFamily="34" charset="0"/>
              </a:rPr>
              <a:t>C</a:t>
            </a:r>
            <a:r>
              <a:rPr lang="en-US" sz="1600" b="1" baseline="-25000" dirty="0">
                <a:solidFill>
                  <a:srgbClr val="002060"/>
                </a:solidFill>
                <a:latin typeface="Calibri" panose="020F0502020204030204" pitchFamily="34" charset="0"/>
              </a:rPr>
              <a:t>10</a:t>
            </a:r>
            <a:r>
              <a:rPr lang="en-US" sz="1600" b="1" dirty="0">
                <a:solidFill>
                  <a:srgbClr val="002060"/>
                </a:solidFill>
                <a:latin typeface="Calibri" panose="020F0502020204030204" pitchFamily="34" charset="0"/>
              </a:rPr>
              <a:t>H</a:t>
            </a:r>
            <a:r>
              <a:rPr lang="en-US" sz="1600" b="1" baseline="-25000" dirty="0">
                <a:solidFill>
                  <a:srgbClr val="002060"/>
                </a:solidFill>
                <a:latin typeface="Calibri" panose="020F0502020204030204" pitchFamily="34" charset="0"/>
              </a:rPr>
              <a:t>16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78060" y="753486"/>
            <a:ext cx="1905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Sesquiterpenes</a:t>
            </a:r>
            <a:r>
              <a:rPr lang="de-DE" sz="2000" dirty="0" smtClean="0">
                <a:latin typeface="Calibri" panose="020F0502020204030204" pitchFamily="34" charset="0"/>
              </a:rPr>
              <a:t>  </a:t>
            </a:r>
            <a:endParaRPr lang="en-CA" sz="2000" dirty="0">
              <a:latin typeface="Calibri" panose="020F05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842283" y="3705398"/>
            <a:ext cx="6992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Calibri" panose="020F0502020204030204" pitchFamily="34" charset="0"/>
              </a:rPr>
              <a:t>C</a:t>
            </a:r>
            <a:r>
              <a:rPr lang="en-US" sz="1600" b="1" baseline="-25000" dirty="0">
                <a:solidFill>
                  <a:srgbClr val="002060"/>
                </a:solidFill>
                <a:latin typeface="Calibri" panose="020F0502020204030204" pitchFamily="34" charset="0"/>
              </a:rPr>
              <a:t>15</a:t>
            </a:r>
            <a:r>
              <a:rPr lang="en-US" sz="1600" b="1" dirty="0">
                <a:solidFill>
                  <a:srgbClr val="002060"/>
                </a:solidFill>
                <a:latin typeface="Calibri" panose="020F0502020204030204" pitchFamily="34" charset="0"/>
              </a:rPr>
              <a:t>H</a:t>
            </a:r>
            <a:r>
              <a:rPr lang="en-US" sz="1600" b="1" baseline="-25000" dirty="0">
                <a:solidFill>
                  <a:srgbClr val="002060"/>
                </a:solidFill>
                <a:latin typeface="Calibri" panose="020F0502020204030204" pitchFamily="34" charset="0"/>
              </a:rPr>
              <a:t>24</a:t>
            </a:r>
            <a:endParaRPr lang="en-CA" sz="1600" b="1" baseline="-250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26672" y="762839"/>
            <a:ext cx="1329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Diterpenes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504464" y="3703413"/>
            <a:ext cx="6992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C</a:t>
            </a:r>
            <a:r>
              <a:rPr lang="en-US" sz="1600" b="1" baseline="-250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20</a:t>
            </a:r>
            <a:r>
              <a:rPr lang="en-US" sz="16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H</a:t>
            </a:r>
            <a:r>
              <a:rPr lang="en-US" sz="1600" b="1" baseline="-250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32</a:t>
            </a:r>
            <a:endParaRPr lang="en-CA" sz="1600" b="1" baseline="-250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58883" y="762839"/>
            <a:ext cx="1551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Polyterpenes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608481" y="3699556"/>
            <a:ext cx="1484702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Calibri" panose="020F0502020204030204" pitchFamily="34" charset="0"/>
              </a:rPr>
              <a:t>(</a:t>
            </a:r>
            <a:r>
              <a:rPr lang="en-US" sz="16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C</a:t>
            </a:r>
            <a:r>
              <a:rPr lang="en-US" sz="1600" b="1" baseline="-250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5</a:t>
            </a:r>
            <a:r>
              <a:rPr lang="en-US" sz="16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H</a:t>
            </a:r>
            <a:r>
              <a:rPr lang="en-US" sz="1600" b="1" baseline="-250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8</a:t>
            </a:r>
            <a:r>
              <a:rPr lang="en-US" sz="16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)</a:t>
            </a:r>
            <a:r>
              <a:rPr lang="en-US" sz="1600" b="1" baseline="-250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n = 4000-5000</a:t>
            </a:r>
            <a:endParaRPr lang="en-US" sz="1600" b="1" baseline="-25000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endParaRPr lang="en-CA" sz="1600" b="1" baseline="-250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897701" y="3969393"/>
            <a:ext cx="1001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rgbClr val="002060"/>
                </a:solidFill>
                <a:latin typeface="Calibri" panose="020F0502020204030204" pitchFamily="34" charset="0"/>
              </a:rPr>
              <a:t>Rubber</a:t>
            </a:r>
            <a:endParaRPr lang="en-CA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95575" y="5224826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002060"/>
                </a:solidFill>
                <a:latin typeface="Calibri" panose="020F0502020204030204" pitchFamily="34" charset="0"/>
              </a:rPr>
              <a:t>Linalool</a:t>
            </a:r>
            <a:endParaRPr lang="en-CA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266789" y="5219408"/>
            <a:ext cx="1142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002060"/>
                </a:solidFill>
                <a:latin typeface="Calibri" panose="020F0502020204030204" pitchFamily="34" charset="0"/>
              </a:rPr>
              <a:t>Citronellal</a:t>
            </a:r>
            <a:endParaRPr lang="en-CA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545160" y="5219408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 smtClean="0">
                <a:solidFill>
                  <a:srgbClr val="002060"/>
                </a:solidFill>
                <a:latin typeface="Calibri" panose="020F0502020204030204" pitchFamily="34" charset="0"/>
              </a:rPr>
              <a:t>Carvone</a:t>
            </a:r>
            <a:endParaRPr lang="en-CA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9898633"/>
              </p:ext>
            </p:extLst>
          </p:nvPr>
        </p:nvGraphicFramePr>
        <p:xfrm>
          <a:off x="444745" y="4564417"/>
          <a:ext cx="2123583" cy="57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36" name="CS ChemDraw Drawing" r:id="rId16" imgW="2358771" imgH="639699" progId="ChemDraw.Document.6.0">
                  <p:embed/>
                </p:oleObj>
              </mc:Choice>
              <mc:Fallback>
                <p:oleObj name="CS ChemDraw Drawing" r:id="rId16" imgW="2358771" imgH="639699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44745" y="4564417"/>
                        <a:ext cx="2123583" cy="575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0298973"/>
              </p:ext>
            </p:extLst>
          </p:nvPr>
        </p:nvGraphicFramePr>
        <p:xfrm>
          <a:off x="2805942" y="4569000"/>
          <a:ext cx="2323192" cy="5910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37" name="CS ChemDraw Drawing" r:id="rId18" imgW="2733675" imgH="696087" progId="ChemDraw.Document.6.0">
                  <p:embed/>
                </p:oleObj>
              </mc:Choice>
              <mc:Fallback>
                <p:oleObj name="CS ChemDraw Drawing" r:id="rId18" imgW="2733675" imgH="696087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805942" y="4569000"/>
                        <a:ext cx="2323192" cy="5910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8289346"/>
              </p:ext>
            </p:extLst>
          </p:nvPr>
        </p:nvGraphicFramePr>
        <p:xfrm>
          <a:off x="5366748" y="4399985"/>
          <a:ext cx="1393825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38" name="CS ChemDraw Drawing" r:id="rId20" imgW="1782699" imgH="1116711" progId="ChemDraw.Document.6.0">
                  <p:embed/>
                </p:oleObj>
              </mc:Choice>
              <mc:Fallback>
                <p:oleObj name="CS ChemDraw Drawing" r:id="rId20" imgW="1782699" imgH="1116711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366748" y="4399985"/>
                        <a:ext cx="1393825" cy="871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Rectangle 52"/>
          <p:cNvSpPr/>
          <p:nvPr/>
        </p:nvSpPr>
        <p:spPr>
          <a:xfrm>
            <a:off x="7589232" y="5389528"/>
            <a:ext cx="1471557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b="1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Terpenoids</a:t>
            </a:r>
            <a:endParaRPr lang="en-US" sz="2200" b="1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" name="Chevron 1"/>
          <p:cNvSpPr/>
          <p:nvPr/>
        </p:nvSpPr>
        <p:spPr>
          <a:xfrm>
            <a:off x="6794125" y="4943613"/>
            <a:ext cx="795243" cy="1402926"/>
          </a:xfrm>
          <a:prstGeom prst="chevron">
            <a:avLst/>
          </a:prstGeom>
          <a:solidFill>
            <a:schemeClr val="tx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1151" tIns="171151" rIns="171151" bIns="171151" numCol="1" spcCol="1270" rtlCol="0" anchor="ctr" anchorCtr="0">
            <a:noAutofit/>
          </a:bodyPr>
          <a:lstStyle/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CA" sz="2100" kern="1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9077445"/>
              </p:ext>
            </p:extLst>
          </p:nvPr>
        </p:nvGraphicFramePr>
        <p:xfrm>
          <a:off x="7899400" y="1066937"/>
          <a:ext cx="1244600" cy="80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39" name="CS ChemDraw Drawing" r:id="rId22" imgW="1037463" imgH="621411" progId="ChemDraw.Document.6.0">
                  <p:embed/>
                </p:oleObj>
              </mc:Choice>
              <mc:Fallback>
                <p:oleObj name="CS ChemDraw Drawing" r:id="rId22" imgW="1037463" imgH="621411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899400" y="1066937"/>
                        <a:ext cx="1244600" cy="808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8020370" y="1813445"/>
            <a:ext cx="1106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Isoprene</a:t>
            </a:r>
            <a:r>
              <a:rPr lang="en-CA" dirty="0" smtClean="0">
                <a:solidFill>
                  <a:srgbClr val="002060"/>
                </a:solidFill>
                <a:latin typeface="Calibri" panose="020F0502020204030204" pitchFamily="34" charset="0"/>
              </a:rPr>
              <a:t> </a:t>
            </a:r>
            <a:endParaRPr lang="en-CA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146367" y="2152025"/>
            <a:ext cx="108652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</a:rPr>
              <a:t>(C</a:t>
            </a:r>
            <a:r>
              <a:rPr lang="en-US" sz="2000" b="1" baseline="-25000" dirty="0">
                <a:solidFill>
                  <a:srgbClr val="002060"/>
                </a:solidFill>
                <a:latin typeface="Calibri" panose="020F0502020204030204" pitchFamily="34" charset="0"/>
              </a:rPr>
              <a:t>5</a:t>
            </a:r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</a:rPr>
              <a:t>H</a:t>
            </a:r>
            <a:r>
              <a:rPr lang="en-US" sz="2000" b="1" baseline="-25000" dirty="0">
                <a:solidFill>
                  <a:srgbClr val="002060"/>
                </a:solidFill>
                <a:latin typeface="Calibri" panose="020F0502020204030204" pitchFamily="34" charset="0"/>
              </a:rPr>
              <a:t>8</a:t>
            </a:r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</a:rPr>
              <a:t>)</a:t>
            </a:r>
            <a:r>
              <a:rPr lang="en-US" sz="2000" b="1" baseline="-25000" dirty="0">
                <a:solidFill>
                  <a:srgbClr val="002060"/>
                </a:solidFill>
                <a:latin typeface="Calibri" panose="020F0502020204030204" pitchFamily="34" charset="0"/>
              </a:rPr>
              <a:t>n</a:t>
            </a: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0413545"/>
              </p:ext>
            </p:extLst>
          </p:nvPr>
        </p:nvGraphicFramePr>
        <p:xfrm>
          <a:off x="6161104" y="2509949"/>
          <a:ext cx="2278126" cy="11666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40" name="CS ChemDraw Drawing" r:id="rId24" imgW="2687955" imgH="1375791" progId="ChemDraw.Document.6.0">
                  <p:embed/>
                </p:oleObj>
              </mc:Choice>
              <mc:Fallback>
                <p:oleObj name="CS ChemDraw Drawing" r:id="rId24" imgW="2687955" imgH="1375791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161104" y="2509949"/>
                        <a:ext cx="2278126" cy="11666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" name="Picture 27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731" y="1172674"/>
            <a:ext cx="1812836" cy="104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2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6" grpId="0"/>
      <p:bldP spid="43" grpId="0"/>
      <p:bldP spid="44" grpId="0"/>
      <p:bldP spid="45" grpId="0"/>
      <p:bldP spid="53" grpId="0"/>
      <p:bldP spid="2" grpId="0" animBg="1"/>
      <p:bldP spid="37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344272" y="0"/>
            <a:ext cx="3249827" cy="639638"/>
          </a:xfrm>
        </p:spPr>
        <p:txBody>
          <a:bodyPr/>
          <a:lstStyle/>
          <a:p>
            <a:pPr lvl="0"/>
            <a:r>
              <a:rPr lang="en-US" sz="2800" dirty="0">
                <a:latin typeface="Calibri" panose="020F0502020204030204" pitchFamily="34" charset="0"/>
              </a:rPr>
              <a:t>Terpenes (cont.): </a:t>
            </a:r>
          </a:p>
          <a:p>
            <a:endParaRPr lang="en-CA" dirty="0">
              <a:latin typeface="Calibri" panose="020F0502020204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 smtClean="0">
                <a:latin typeface="Calibri" panose="020F0502020204030204" pitchFamily="34" charset="0"/>
              </a:rPr>
              <a:t>Elsharif I Promotionsvortrag I 30.11.17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759437E-DD65-47AE-A718-65B9481C0A9E}" type="slidenum">
              <a:rPr lang="de-DE" smtClean="0">
                <a:latin typeface="Calibri" panose="020F0502020204030204" pitchFamily="34" charset="0"/>
              </a:rPr>
              <a:pPr/>
              <a:t>5</a:t>
            </a:fld>
            <a:r>
              <a:rPr lang="de-DE" dirty="0"/>
              <a:t>/29</a:t>
            </a:r>
            <a:endParaRPr lang="de-DE" dirty="0">
              <a:latin typeface="Calibri" panose="020F0502020204030204" pitchFamily="34" charset="0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454786"/>
              </p:ext>
            </p:extLst>
          </p:nvPr>
        </p:nvGraphicFramePr>
        <p:xfrm>
          <a:off x="1423764" y="796144"/>
          <a:ext cx="2435739" cy="82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501" name="CS ChemDraw Drawing" r:id="rId4" imgW="2274951" imgH="769239" progId="ChemDraw.Document.6.0">
                  <p:embed/>
                </p:oleObj>
              </mc:Choice>
              <mc:Fallback>
                <p:oleObj name="CS ChemDraw Drawing" r:id="rId4" imgW="2274951" imgH="769239" progId="ChemDraw.Document.6.0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23764" y="796144"/>
                        <a:ext cx="2435739" cy="824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7934438"/>
              </p:ext>
            </p:extLst>
          </p:nvPr>
        </p:nvGraphicFramePr>
        <p:xfrm>
          <a:off x="4017032" y="1148235"/>
          <a:ext cx="812659" cy="169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502" name="CS ChemDraw Drawing" r:id="rId6" imgW="709803" imgH="147447" progId="ChemDraw.Document.6.0">
                  <p:embed/>
                </p:oleObj>
              </mc:Choice>
              <mc:Fallback>
                <p:oleObj name="CS ChemDraw Drawing" r:id="rId6" imgW="709803" imgH="147447" progId="ChemDraw.Document.6.0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17032" y="1148235"/>
                        <a:ext cx="812659" cy="1690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6161118"/>
              </p:ext>
            </p:extLst>
          </p:nvPr>
        </p:nvGraphicFramePr>
        <p:xfrm>
          <a:off x="5066781" y="830976"/>
          <a:ext cx="2489562" cy="822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503" name="CS ChemDraw Drawing" r:id="rId8" imgW="2418207" imgH="798195" progId="ChemDraw.Document.6.0">
                  <p:embed/>
                </p:oleObj>
              </mc:Choice>
              <mc:Fallback>
                <p:oleObj name="CS ChemDraw Drawing" r:id="rId8" imgW="2418207" imgH="798195" progId="ChemDraw.Document.6.0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66781" y="830976"/>
                        <a:ext cx="2489562" cy="822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1493963" y="1568184"/>
            <a:ext cx="19887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>
                <a:solidFill>
                  <a:srgbClr val="002060"/>
                </a:solidFill>
                <a:latin typeface="Calibri" panose="020F0502020204030204" pitchFamily="34" charset="0"/>
              </a:rPr>
              <a:t>Isopentenyl </a:t>
            </a:r>
            <a:r>
              <a:rPr lang="en-CA" sz="14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diphosphate</a:t>
            </a:r>
          </a:p>
          <a:p>
            <a:r>
              <a:rPr lang="en-CA" sz="14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              (IPP)</a:t>
            </a:r>
            <a:endParaRPr lang="en-CA" sz="14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497682" y="1572317"/>
            <a:ext cx="209717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 err="1">
                <a:solidFill>
                  <a:srgbClr val="002060"/>
                </a:solidFill>
                <a:latin typeface="Calibri" panose="020F0502020204030204" pitchFamily="34" charset="0"/>
              </a:rPr>
              <a:t>Dimethylallyl</a:t>
            </a:r>
            <a:r>
              <a:rPr lang="en-CA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 </a:t>
            </a:r>
            <a:r>
              <a:rPr lang="en-CA" sz="14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diphosphate</a:t>
            </a:r>
          </a:p>
          <a:p>
            <a:r>
              <a:rPr lang="en-CA" sz="14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               (DMAPP)</a:t>
            </a:r>
            <a:endParaRPr lang="en-CA" sz="14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Left Bracket 18"/>
          <p:cNvSpPr/>
          <p:nvPr/>
        </p:nvSpPr>
        <p:spPr>
          <a:xfrm>
            <a:off x="1309639" y="824921"/>
            <a:ext cx="304895" cy="3473010"/>
          </a:xfrm>
          <a:prstGeom prst="leftBracke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latin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9812" y="2288677"/>
            <a:ext cx="105759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Mevalonate</a:t>
            </a:r>
          </a:p>
          <a:p>
            <a:pPr algn="ctr"/>
            <a:r>
              <a:rPr lang="en-CA" sz="14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 Pathway</a:t>
            </a:r>
          </a:p>
          <a:p>
            <a:pPr algn="ctr"/>
            <a:r>
              <a:rPr lang="en-CA" sz="14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(MVA)</a:t>
            </a:r>
            <a:endParaRPr lang="en-CA" sz="14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Right Bracket 20"/>
          <p:cNvSpPr/>
          <p:nvPr/>
        </p:nvSpPr>
        <p:spPr>
          <a:xfrm>
            <a:off x="7612519" y="940213"/>
            <a:ext cx="272520" cy="3357718"/>
          </a:xfrm>
          <a:prstGeom prst="rightBracke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latin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827222" y="2290626"/>
            <a:ext cx="14339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 err="1" smtClean="0">
                <a:solidFill>
                  <a:srgbClr val="002060"/>
                </a:solidFill>
                <a:latin typeface="Calibri" panose="020F0502020204030204" pitchFamily="34" charset="0"/>
              </a:rPr>
              <a:t>Methylerythritol</a:t>
            </a:r>
            <a:r>
              <a:rPr lang="en-CA" sz="14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 </a:t>
            </a:r>
          </a:p>
          <a:p>
            <a:pPr algn="ctr"/>
            <a:r>
              <a:rPr lang="en-CA" sz="14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Phosphate</a:t>
            </a:r>
          </a:p>
          <a:p>
            <a:pPr algn="ctr"/>
            <a:r>
              <a:rPr lang="en-CA" sz="14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Pathway</a:t>
            </a:r>
          </a:p>
          <a:p>
            <a:pPr algn="ctr"/>
            <a:r>
              <a:rPr lang="en-CA" sz="14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(MEP)</a:t>
            </a:r>
            <a:endParaRPr lang="en-CA" sz="14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5544111"/>
              </p:ext>
            </p:extLst>
          </p:nvPr>
        </p:nvGraphicFramePr>
        <p:xfrm>
          <a:off x="1856142" y="2318733"/>
          <a:ext cx="179070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504" name="CS ChemDraw Drawing" r:id="rId10" imgW="1790319" imgH="574167" progId="ChemDraw.Document.6.0">
                  <p:embed/>
                </p:oleObj>
              </mc:Choice>
              <mc:Fallback>
                <p:oleObj name="CS ChemDraw Drawing" r:id="rId10" imgW="1790319" imgH="574167" progId="ChemDraw.Document.6.0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856142" y="2318733"/>
                        <a:ext cx="1790700" cy="574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6880901"/>
              </p:ext>
            </p:extLst>
          </p:nvPr>
        </p:nvGraphicFramePr>
        <p:xfrm>
          <a:off x="1927816" y="904662"/>
          <a:ext cx="1217658" cy="884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505" name="CS ChemDraw Drawing" r:id="rId12" imgW="996315" imgH="723519" progId="ChemDraw.Document.6.0">
                  <p:embed/>
                </p:oleObj>
              </mc:Choice>
              <mc:Fallback>
                <p:oleObj name="CS ChemDraw Drawing" r:id="rId12" imgW="996315" imgH="723519" progId="ChemDraw.Document.6.0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927816" y="904662"/>
                        <a:ext cx="1217658" cy="884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5163774"/>
              </p:ext>
            </p:extLst>
          </p:nvPr>
        </p:nvGraphicFramePr>
        <p:xfrm>
          <a:off x="2192692" y="1671347"/>
          <a:ext cx="22225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506" name="CS ChemDraw Drawing" r:id="rId14" imgW="222123" imgH="691515" progId="ChemDraw.Document.6.0">
                  <p:embed/>
                </p:oleObj>
              </mc:Choice>
              <mc:Fallback>
                <p:oleObj name="CS ChemDraw Drawing" r:id="rId14" imgW="222123" imgH="691515" progId="ChemDraw.Document.6.0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192692" y="1671347"/>
                        <a:ext cx="222250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25"/>
          <p:cNvSpPr/>
          <p:nvPr/>
        </p:nvSpPr>
        <p:spPr>
          <a:xfrm>
            <a:off x="3166147" y="2872071"/>
            <a:ext cx="536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14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MVA</a:t>
            </a:r>
            <a:endParaRPr lang="en-CA" sz="14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790204" y="1790069"/>
            <a:ext cx="9723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1400" dirty="0">
                <a:solidFill>
                  <a:srgbClr val="002060"/>
                </a:solidFill>
                <a:latin typeface="Calibri" panose="020F0502020204030204" pitchFamily="34" charset="0"/>
              </a:rPr>
              <a:t>Acetyl CoA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672205" y="120060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latin typeface="Calibri" panose="020F0502020204030204" pitchFamily="34" charset="0"/>
              </a:rPr>
              <a:t>3</a:t>
            </a:r>
            <a:endParaRPr lang="en-CA" dirty="0">
              <a:latin typeface="Calibri" panose="020F0502020204030204" pitchFamily="34" charset="0"/>
            </a:endParaRPr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9806404"/>
              </p:ext>
            </p:extLst>
          </p:nvPr>
        </p:nvGraphicFramePr>
        <p:xfrm>
          <a:off x="4607961" y="2354420"/>
          <a:ext cx="2166838" cy="746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507" name="CS ChemDraw Drawing" r:id="rId16" imgW="1898523" imgH="653415" progId="ChemDraw.Document.6.0">
                  <p:embed/>
                </p:oleObj>
              </mc:Choice>
              <mc:Fallback>
                <p:oleObj name="CS ChemDraw Drawing" r:id="rId16" imgW="1898523" imgH="653415" progId="ChemDraw.Document.6.0">
                  <p:embed/>
                  <p:pic>
                    <p:nvPicPr>
                      <p:cNvPr id="25" name="Object 24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607961" y="2354420"/>
                        <a:ext cx="2166838" cy="7464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ectangle 29"/>
          <p:cNvSpPr/>
          <p:nvPr/>
        </p:nvSpPr>
        <p:spPr>
          <a:xfrm>
            <a:off x="6642062" y="2841294"/>
            <a:ext cx="5196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MEP</a:t>
            </a:r>
            <a:endParaRPr lang="en-CA" sz="14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6552303"/>
              </p:ext>
            </p:extLst>
          </p:nvPr>
        </p:nvGraphicFramePr>
        <p:xfrm>
          <a:off x="2173887" y="2977520"/>
          <a:ext cx="233363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508" name="CS ChemDraw Drawing" r:id="rId18" imgW="232791" imgH="947547" progId="ChemDraw.Document.6.0">
                  <p:embed/>
                </p:oleObj>
              </mc:Choice>
              <mc:Fallback>
                <p:oleObj name="CS ChemDraw Drawing" r:id="rId18" imgW="232791" imgH="947547" progId="ChemDraw.Document.6.0">
                  <p:embed/>
                  <p:pic>
                    <p:nvPicPr>
                      <p:cNvPr id="27" name="Object 26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173887" y="2977520"/>
                        <a:ext cx="233363" cy="947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619666"/>
              </p:ext>
            </p:extLst>
          </p:nvPr>
        </p:nvGraphicFramePr>
        <p:xfrm>
          <a:off x="5910085" y="2908254"/>
          <a:ext cx="233363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509" name="CS ChemDraw Drawing" r:id="rId20" imgW="232791" imgH="947547" progId="ChemDraw.Document.6.0">
                  <p:embed/>
                </p:oleObj>
              </mc:Choice>
              <mc:Fallback>
                <p:oleObj name="CS ChemDraw Drawing" r:id="rId20" imgW="232791" imgH="947547" progId="ChemDraw.Document.6.0">
                  <p:embed/>
                  <p:pic>
                    <p:nvPicPr>
                      <p:cNvPr id="28" name="Object 27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910085" y="2908254"/>
                        <a:ext cx="233363" cy="947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3968588"/>
              </p:ext>
            </p:extLst>
          </p:nvPr>
        </p:nvGraphicFramePr>
        <p:xfrm>
          <a:off x="4983492" y="824921"/>
          <a:ext cx="1605043" cy="822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510" name="CS ChemDraw Drawing" r:id="rId21" imgW="1366647" imgH="700659" progId="ChemDraw.Document.6.0">
                  <p:embed/>
                </p:oleObj>
              </mc:Choice>
              <mc:Fallback>
                <p:oleObj name="CS ChemDraw Drawing" r:id="rId21" imgW="1366647" imgH="700659" progId="ChemDraw.Document.6.0">
                  <p:embed/>
                  <p:pic>
                    <p:nvPicPr>
                      <p:cNvPr id="29" name="Object 28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983492" y="824921"/>
                        <a:ext cx="1605043" cy="8220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5973446"/>
              </p:ext>
            </p:extLst>
          </p:nvPr>
        </p:nvGraphicFramePr>
        <p:xfrm>
          <a:off x="6708586" y="940213"/>
          <a:ext cx="1104900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511" name="CS ChemDraw Drawing" r:id="rId23" imgW="956691" imgH="624459" progId="ChemDraw.Document.6.0">
                  <p:embed/>
                </p:oleObj>
              </mc:Choice>
              <mc:Fallback>
                <p:oleObj name="CS ChemDraw Drawing" r:id="rId23" imgW="956691" imgH="624459" progId="ChemDraw.Document.6.0">
                  <p:embed/>
                  <p:pic>
                    <p:nvPicPr>
                      <p:cNvPr id="30" name="Object 29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6708586" y="940213"/>
                        <a:ext cx="1104900" cy="719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34"/>
          <p:cNvSpPr/>
          <p:nvPr/>
        </p:nvSpPr>
        <p:spPr>
          <a:xfrm>
            <a:off x="4775026" y="1605981"/>
            <a:ext cx="13658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14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Glyceraldehyde-</a:t>
            </a:r>
          </a:p>
          <a:p>
            <a:pPr algn="ctr"/>
            <a:r>
              <a:rPr lang="en-CA" sz="14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3-phosphate</a:t>
            </a:r>
            <a:endParaRPr lang="en-CA" sz="14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615060" y="1606786"/>
            <a:ext cx="8302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>
                <a:solidFill>
                  <a:srgbClr val="002060"/>
                </a:solidFill>
                <a:latin typeface="Calibri" panose="020F0502020204030204" pitchFamily="34" charset="0"/>
              </a:rPr>
              <a:t>Pyruvate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638825" y="1040852"/>
            <a:ext cx="555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latin typeface="Calibri" panose="020F0502020204030204" pitchFamily="34" charset="0"/>
              </a:rPr>
              <a:t>+</a:t>
            </a:r>
            <a:endParaRPr lang="en-CA" dirty="0">
              <a:latin typeface="Calibri" panose="020F0502020204030204" pitchFamily="34" charset="0"/>
            </a:endParaRPr>
          </a:p>
        </p:txBody>
      </p:sp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6173368"/>
              </p:ext>
            </p:extLst>
          </p:nvPr>
        </p:nvGraphicFramePr>
        <p:xfrm>
          <a:off x="6260676" y="1637283"/>
          <a:ext cx="22225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512" name="CS ChemDraw Drawing" r:id="rId25" imgW="222123" imgH="691515" progId="ChemDraw.Document.6.0">
                  <p:embed/>
                </p:oleObj>
              </mc:Choice>
              <mc:Fallback>
                <p:oleObj name="CS ChemDraw Drawing" r:id="rId25" imgW="222123" imgH="691515" progId="ChemDraw.Document.6.0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260676" y="1637283"/>
                        <a:ext cx="222250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5673362"/>
              </p:ext>
            </p:extLst>
          </p:nvPr>
        </p:nvGraphicFramePr>
        <p:xfrm>
          <a:off x="3764410" y="4293798"/>
          <a:ext cx="1741795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513" name="CS ChemDraw Drawing" r:id="rId26" imgW="2249043" imgH="636651" progId="ChemDraw.Document.6.0">
                  <p:embed/>
                </p:oleObj>
              </mc:Choice>
              <mc:Fallback>
                <p:oleObj name="CS ChemDraw Drawing" r:id="rId26" imgW="2249043" imgH="636651" progId="ChemDraw.Document.6.0">
                  <p:embed/>
                  <p:pic>
                    <p:nvPicPr>
                      <p:cNvPr id="36" name="Object 35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764410" y="4293798"/>
                        <a:ext cx="1741795" cy="636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1140125"/>
              </p:ext>
            </p:extLst>
          </p:nvPr>
        </p:nvGraphicFramePr>
        <p:xfrm>
          <a:off x="2898470" y="4730674"/>
          <a:ext cx="2755900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514" name="CS ChemDraw Drawing" r:id="rId28" imgW="2756535" imgH="656463" progId="ChemDraw.Document.6.0">
                  <p:embed/>
                </p:oleObj>
              </mc:Choice>
              <mc:Fallback>
                <p:oleObj name="CS ChemDraw Drawing" r:id="rId28" imgW="2756535" imgH="656463" progId="ChemDraw.Document.6.0">
                  <p:embed/>
                  <p:pic>
                    <p:nvPicPr>
                      <p:cNvPr id="38" name="Object 37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2898470" y="4730674"/>
                        <a:ext cx="2755900" cy="657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40"/>
          <p:cNvSpPr/>
          <p:nvPr/>
        </p:nvSpPr>
        <p:spPr>
          <a:xfrm>
            <a:off x="6753245" y="4939274"/>
            <a:ext cx="12885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>
                <a:solidFill>
                  <a:srgbClr val="002060"/>
                </a:solidFill>
                <a:latin typeface="Calibri" panose="020F0502020204030204" pitchFamily="34" charset="0"/>
              </a:rPr>
              <a:t>Monoterpenes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323431" y="5251031"/>
            <a:ext cx="17017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Geranyl </a:t>
            </a:r>
            <a:r>
              <a:rPr lang="en-CA" sz="1400" dirty="0">
                <a:solidFill>
                  <a:srgbClr val="002060"/>
                </a:solidFill>
                <a:latin typeface="Calibri" panose="020F0502020204030204" pitchFamily="34" charset="0"/>
              </a:rPr>
              <a:t>diphosphate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5838645" y="5136777"/>
            <a:ext cx="6795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8568632"/>
              </p:ext>
            </p:extLst>
          </p:nvPr>
        </p:nvGraphicFramePr>
        <p:xfrm>
          <a:off x="2480553" y="5826690"/>
          <a:ext cx="316865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515" name="CS ChemDraw Drawing" r:id="rId30" imgW="3168015" imgH="590931" progId="ChemDraw.Document.6.0">
                  <p:embed/>
                </p:oleObj>
              </mc:Choice>
              <mc:Fallback>
                <p:oleObj name="CS ChemDraw Drawing" r:id="rId30" imgW="3168015" imgH="590931" progId="ChemDraw.Document.6.0">
                  <p:embed/>
                  <p:pic>
                    <p:nvPicPr>
                      <p:cNvPr id="42" name="Object 41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2480553" y="5826690"/>
                        <a:ext cx="3168650" cy="590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127591"/>
              </p:ext>
            </p:extLst>
          </p:nvPr>
        </p:nvGraphicFramePr>
        <p:xfrm>
          <a:off x="4271963" y="5348288"/>
          <a:ext cx="5397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516" name="CS ChemDraw Drawing" r:id="rId32" imgW="539115" imgH="647319" progId="ChemDraw.Document.6.0">
                  <p:embed/>
                </p:oleObj>
              </mc:Choice>
              <mc:Fallback>
                <p:oleObj name="CS ChemDraw Drawing" r:id="rId32" imgW="539115" imgH="647319" progId="ChemDraw.Document.6.0">
                  <p:embed/>
                  <p:pic>
                    <p:nvPicPr>
                      <p:cNvPr id="43" name="Object 42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4271963" y="5348288"/>
                        <a:ext cx="539750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Rectangle 46"/>
          <p:cNvSpPr/>
          <p:nvPr/>
        </p:nvSpPr>
        <p:spPr>
          <a:xfrm>
            <a:off x="6803725" y="5954100"/>
            <a:ext cx="13270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 err="1" smtClean="0">
                <a:solidFill>
                  <a:srgbClr val="002060"/>
                </a:solidFill>
                <a:latin typeface="Calibri" panose="020F0502020204030204" pitchFamily="34" charset="0"/>
              </a:rPr>
              <a:t>Sesquiterpenes</a:t>
            </a:r>
            <a:endParaRPr lang="en-CA" sz="14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5838645" y="6085492"/>
            <a:ext cx="6795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2323431" y="6282880"/>
            <a:ext cx="17367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 err="1" smtClean="0">
                <a:solidFill>
                  <a:srgbClr val="002060"/>
                </a:solidFill>
                <a:latin typeface="Calibri" panose="020F0502020204030204" pitchFamily="34" charset="0"/>
              </a:rPr>
              <a:t>Farensyl</a:t>
            </a:r>
            <a:r>
              <a:rPr lang="en-CA" sz="14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 </a:t>
            </a:r>
            <a:r>
              <a:rPr lang="en-CA" sz="1400" dirty="0">
                <a:solidFill>
                  <a:srgbClr val="002060"/>
                </a:solidFill>
                <a:latin typeface="Calibri" panose="020F0502020204030204" pitchFamily="34" charset="0"/>
              </a:rPr>
              <a:t>diphosphate</a:t>
            </a:r>
          </a:p>
        </p:txBody>
      </p:sp>
    </p:spTree>
    <p:extLst>
      <p:ext uri="{BB962C8B-B14F-4D97-AF65-F5344CB8AC3E}">
        <p14:creationId xmlns:p14="http://schemas.microsoft.com/office/powerpoint/2010/main" val="267465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59259E-6 L 0.00295 0.403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" y="20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3.7037E-7 L -5.55556E-7 0.3729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63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48148E-6 L 0.00364 0.3914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" y="1956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44444E-6 L 0.00121 0.4037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2018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33333E-6 L 0.00121 0.4053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2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9B7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66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66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7" dur="2000" fill="hold"/>
                                        <p:tgtEl>
                                          <p:spTgt spid="4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 animBg="1"/>
      <p:bldP spid="20" grpId="0"/>
      <p:bldP spid="21" grpId="0" animBg="1"/>
      <p:bldP spid="22" grpId="0"/>
      <p:bldP spid="26" grpId="0"/>
      <p:bldP spid="26" grpId="1"/>
      <p:bldP spid="27" grpId="0"/>
      <p:bldP spid="27" grpId="1"/>
      <p:bldP spid="28" grpId="0"/>
      <p:bldP spid="30" grpId="0"/>
      <p:bldP spid="30" grpId="1"/>
      <p:bldP spid="35" grpId="0"/>
      <p:bldP spid="35" grpId="1"/>
      <p:bldP spid="36" grpId="0"/>
      <p:bldP spid="36" grpId="1"/>
      <p:bldP spid="37" grpId="0"/>
      <p:bldP spid="41" grpId="0"/>
      <p:bldP spid="41" grpId="1"/>
      <p:bldP spid="42" grpId="0"/>
      <p:bldP spid="47" grpId="0"/>
      <p:bldP spid="4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991" y="1947740"/>
            <a:ext cx="1853109" cy="1397887"/>
          </a:xfrm>
          <a:prstGeom prst="rect">
            <a:avLst/>
          </a:prstGeom>
        </p:spPr>
      </p:pic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0853876"/>
              </p:ext>
            </p:extLst>
          </p:nvPr>
        </p:nvGraphicFramePr>
        <p:xfrm>
          <a:off x="6449290" y="1319431"/>
          <a:ext cx="1509713" cy="176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98" name="CS ChemDraw Drawing" r:id="rId5" imgW="1509996" imgH="1762831" progId="ChemDraw.Document.6.0">
                  <p:embed/>
                </p:oleObj>
              </mc:Choice>
              <mc:Fallback>
                <p:oleObj name="CS ChemDraw Drawing" r:id="rId5" imgW="1509996" imgH="1762831" progId="ChemDraw.Document.6.0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49290" y="1319431"/>
                        <a:ext cx="1509713" cy="176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2" name="Picture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027" y="2034481"/>
            <a:ext cx="942564" cy="8572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97" y="5161915"/>
            <a:ext cx="1309938" cy="1309938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344272" y="0"/>
            <a:ext cx="5968640" cy="639638"/>
          </a:xfrm>
        </p:spPr>
        <p:txBody>
          <a:bodyPr/>
          <a:lstStyle/>
          <a:p>
            <a:r>
              <a:rPr lang="en-US" sz="2800" dirty="0">
                <a:latin typeface="Calibri" panose="020F0502020204030204" pitchFamily="34" charset="0"/>
              </a:rPr>
              <a:t>Acyclic </a:t>
            </a:r>
            <a:r>
              <a:rPr lang="en-US" sz="2800" dirty="0" smtClean="0">
                <a:latin typeface="Calibri" panose="020F0502020204030204" pitchFamily="34" charset="0"/>
              </a:rPr>
              <a:t>Monoterpene Alcohols </a:t>
            </a:r>
            <a:endParaRPr lang="en-US" sz="2800" dirty="0">
              <a:latin typeface="Calibri" panose="020F0502020204030204" pitchFamily="34" charset="0"/>
            </a:endParaRPr>
          </a:p>
          <a:p>
            <a:endParaRPr lang="en-US" sz="2500" dirty="0">
              <a:latin typeface="Calibri" panose="020F0502020204030204" pitchFamily="34" charset="0"/>
            </a:endParaRPr>
          </a:p>
          <a:p>
            <a:pPr lvl="0"/>
            <a:endParaRPr lang="en-US" dirty="0">
              <a:latin typeface="Calibri" panose="020F0502020204030204" pitchFamily="34" charset="0"/>
            </a:endParaRPr>
          </a:p>
          <a:p>
            <a:endParaRPr lang="en-CA" dirty="0">
              <a:latin typeface="Calibri" panose="020F0502020204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 smtClean="0">
                <a:latin typeface="Calibri" panose="020F0502020204030204" pitchFamily="34" charset="0"/>
              </a:rPr>
              <a:t>Elsharif I Promotionsvortrag I 30.11.17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759437E-DD65-47AE-A718-65B9481C0A9E}" type="slidenum">
              <a:rPr lang="de-DE" smtClean="0">
                <a:latin typeface="Calibri" panose="020F0502020204030204" pitchFamily="34" charset="0"/>
              </a:rPr>
              <a:pPr/>
              <a:t>6</a:t>
            </a:fld>
            <a:r>
              <a:rPr lang="de-DE" dirty="0"/>
              <a:t>/29</a:t>
            </a:r>
            <a:endParaRPr lang="de-DE" dirty="0">
              <a:latin typeface="Calibri" panose="020F0502020204030204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309" y="3785432"/>
            <a:ext cx="1633964" cy="1520494"/>
          </a:xfrm>
          <a:prstGeom prst="rect">
            <a:avLst/>
          </a:prstGeom>
        </p:spPr>
      </p:pic>
      <p:sp>
        <p:nvSpPr>
          <p:cNvPr id="28" name="Content Placeholder 1"/>
          <p:cNvSpPr>
            <a:spLocks noGrp="1"/>
          </p:cNvSpPr>
          <p:nvPr>
            <p:ph sz="quarter" idx="13"/>
          </p:nvPr>
        </p:nvSpPr>
        <p:spPr>
          <a:xfrm>
            <a:off x="560173" y="848497"/>
            <a:ext cx="8340387" cy="557121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>
                <a:latin typeface="Calibri" panose="020F0502020204030204" pitchFamily="34" charset="0"/>
              </a:rPr>
              <a:t>Occurrence / Uses</a:t>
            </a:r>
            <a:endParaRPr lang="en-US" sz="2000" dirty="0">
              <a:latin typeface="Calibri" panose="020F0502020204030204" pitchFamily="34" charset="0"/>
            </a:endParaRPr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0179362"/>
              </p:ext>
            </p:extLst>
          </p:nvPr>
        </p:nvGraphicFramePr>
        <p:xfrm>
          <a:off x="1946532" y="1319431"/>
          <a:ext cx="714375" cy="177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99" name="CS ChemDraw Drawing" r:id="rId10" imgW="714221" imgH="1770592" progId="ChemDraw.Document.6.0">
                  <p:embed/>
                </p:oleObj>
              </mc:Choice>
              <mc:Fallback>
                <p:oleObj name="CS ChemDraw Drawing" r:id="rId10" imgW="714221" imgH="1770592" progId="ChemDraw.Document.6.0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946532" y="1319431"/>
                        <a:ext cx="714375" cy="1770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5654395"/>
              </p:ext>
            </p:extLst>
          </p:nvPr>
        </p:nvGraphicFramePr>
        <p:xfrm>
          <a:off x="6587089" y="3891324"/>
          <a:ext cx="1181100" cy="176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00" name="CS ChemDraw Drawing" r:id="rId12" imgW="1180600" imgH="1762831" progId="ChemDraw.Document.6.0">
                  <p:embed/>
                </p:oleObj>
              </mc:Choice>
              <mc:Fallback>
                <p:oleObj name="CS ChemDraw Drawing" r:id="rId12" imgW="1180600" imgH="1762831" progId="ChemDraw.Document.6.0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587089" y="3891324"/>
                        <a:ext cx="1181100" cy="176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8876138"/>
              </p:ext>
            </p:extLst>
          </p:nvPr>
        </p:nvGraphicFramePr>
        <p:xfrm>
          <a:off x="1857137" y="3885454"/>
          <a:ext cx="1181100" cy="176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01" name="CS ChemDraw Drawing" r:id="rId14" imgW="1180953" imgH="1763183" progId="ChemDraw.Document.6.0">
                  <p:embed/>
                </p:oleObj>
              </mc:Choice>
              <mc:Fallback>
                <p:oleObj name="CS ChemDraw Drawing" r:id="rId14" imgW="1180953" imgH="1763183" progId="ChemDraw.Document.6.0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857137" y="3885454"/>
                        <a:ext cx="1181100" cy="1763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1802767" y="3072383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</a:rPr>
              <a:t>Linalool</a:t>
            </a:r>
            <a:r>
              <a:rPr lang="en-US" dirty="0" smtClean="0">
                <a:solidFill>
                  <a:srgbClr val="003865"/>
                </a:solidFill>
                <a:latin typeface="Calibri" panose="020F0502020204030204" pitchFamily="34" charset="0"/>
              </a:rPr>
              <a:t> </a:t>
            </a:r>
            <a:endParaRPr lang="en-US" dirty="0">
              <a:solidFill>
                <a:srgbClr val="003865"/>
              </a:solidFill>
              <a:latin typeface="Calibri" panose="020F050202020403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44917" y="3069408"/>
            <a:ext cx="1034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Calibri" panose="020F0502020204030204" pitchFamily="34" charset="0"/>
              </a:rPr>
              <a:t>Geraniol</a:t>
            </a:r>
            <a:r>
              <a:rPr lang="en-US" dirty="0" smtClean="0">
                <a:solidFill>
                  <a:srgbClr val="003865"/>
                </a:solidFill>
                <a:latin typeface="Calibri" panose="020F0502020204030204" pitchFamily="34" charset="0"/>
              </a:rPr>
              <a:t> </a:t>
            </a:r>
            <a:endParaRPr lang="en-US" dirty="0">
              <a:solidFill>
                <a:srgbClr val="003865"/>
              </a:solidFill>
              <a:latin typeface="Calibri" panose="020F050202020403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851432" y="5649167"/>
            <a:ext cx="753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Calibri" panose="020F0502020204030204" pitchFamily="34" charset="0"/>
              </a:rPr>
              <a:t>Nerol</a:t>
            </a:r>
            <a:r>
              <a:rPr lang="en-US" dirty="0" smtClean="0">
                <a:solidFill>
                  <a:srgbClr val="003865"/>
                </a:solidFill>
                <a:latin typeface="Calibri" panose="020F0502020204030204" pitchFamily="34" charset="0"/>
              </a:rPr>
              <a:t> </a:t>
            </a:r>
            <a:endParaRPr lang="en-US" dirty="0">
              <a:solidFill>
                <a:srgbClr val="003865"/>
              </a:solidFill>
              <a:latin typeface="Calibri" panose="020F050202020403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70228" y="5632218"/>
            <a:ext cx="1206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Calibri" panose="020F0502020204030204" pitchFamily="34" charset="0"/>
              </a:rPr>
              <a:t>Citronellol</a:t>
            </a:r>
            <a:r>
              <a:rPr lang="en-US" dirty="0" smtClean="0">
                <a:solidFill>
                  <a:srgbClr val="003865"/>
                </a:solidFill>
                <a:latin typeface="Calibri" panose="020F0502020204030204" pitchFamily="34" charset="0"/>
              </a:rPr>
              <a:t> </a:t>
            </a:r>
            <a:endParaRPr lang="en-US" dirty="0">
              <a:solidFill>
                <a:srgbClr val="003865"/>
              </a:solidFill>
              <a:latin typeface="Calibri" panose="020F0502020204030204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67"/>
          <a:stretch/>
        </p:blipFill>
        <p:spPr>
          <a:xfrm>
            <a:off x="577004" y="2478000"/>
            <a:ext cx="1040027" cy="13869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11" r="27342"/>
          <a:stretch/>
        </p:blipFill>
        <p:spPr>
          <a:xfrm>
            <a:off x="7743148" y="1538262"/>
            <a:ext cx="1166574" cy="188832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16" y="4192926"/>
            <a:ext cx="1522998" cy="103586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065" y="4549841"/>
            <a:ext cx="1793579" cy="19728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0" b="96844" l="0" r="100000">
                        <a14:foregroundMark x1="37833" y1="86213" x2="37833" y2="86213"/>
                        <a14:foregroundMark x1="44833" y1="87043" x2="44833" y2="87043"/>
                        <a14:foregroundMark x1="32500" y1="87043" x2="32500" y2="87043"/>
                        <a14:foregroundMark x1="27167" y1="87043" x2="27167" y2="87043"/>
                        <a14:foregroundMark x1="21833" y1="87043" x2="21833" y2="87043"/>
                        <a14:foregroundMark x1="16500" y1="87043" x2="16500" y2="87043"/>
                        <a14:foregroundMark x1="51000" y1="87043" x2="51000" y2="87043"/>
                        <a14:foregroundMark x1="57167" y1="88040" x2="57167" y2="88040"/>
                        <a14:foregroundMark x1="62500" y1="88040" x2="62500" y2="88040"/>
                        <a14:foregroundMark x1="64333" y1="83555" x2="64333" y2="83555"/>
                        <a14:foregroundMark x1="68667" y1="83555" x2="68667" y2="83555"/>
                        <a14:foregroundMark x1="74000" y1="84385" x2="74000" y2="84385"/>
                        <a14:foregroundMark x1="80167" y1="87043" x2="80167" y2="87043"/>
                        <a14:foregroundMark x1="85500" y1="87043" x2="85500" y2="87043"/>
                        <a14:foregroundMark x1="90833" y1="82724" x2="90833" y2="82724"/>
                        <a14:foregroundMark x1="83667" y1="81894" x2="83667" y2="81894"/>
                        <a14:foregroundMark x1="74000" y1="89701" x2="74000" y2="89701"/>
                        <a14:foregroundMark x1="67833" y1="89701" x2="67833" y2="89701"/>
                        <a14:foregroundMark x1="42167" y1="84385" x2="42167" y2="84385"/>
                        <a14:foregroundMark x1="43000" y1="92359" x2="43000" y2="92359"/>
                        <a14:foregroundMark x1="37833" y1="92359" x2="37833" y2="92359"/>
                        <a14:foregroundMark x1="35167" y1="93189" x2="35167" y2="93189"/>
                        <a14:foregroundMark x1="30667" y1="93189" x2="30667" y2="93189"/>
                        <a14:foregroundMark x1="21000" y1="92359" x2="21000" y2="92359"/>
                        <a14:foregroundMark x1="10333" y1="91528" x2="10333" y2="91528"/>
                        <a14:foregroundMark x1="17500" y1="94186" x2="17500" y2="94186"/>
                        <a14:foregroundMark x1="73833" y1="6811" x2="87167" y2="15615"/>
                        <a14:foregroundMark x1="7000" y1="33887" x2="7000" y2="33887"/>
                        <a14:backgroundMark x1="54333" y1="90698" x2="54333" y2="90698"/>
                        <a14:backgroundMark x1="56667" y1="85548" x2="56667" y2="85548"/>
                        <a14:backgroundMark x1="67333" y1="86877" x2="67333" y2="86877"/>
                        <a14:backgroundMark x1="58500" y1="86047" x2="58500" y2="86047"/>
                        <a14:backgroundMark x1="61833" y1="87375" x2="61833" y2="87375"/>
                        <a14:backgroundMark x1="65833" y1="92857" x2="65833" y2="92857"/>
                        <a14:backgroundMark x1="74167" y1="88372" x2="74167" y2="88372"/>
                        <a14:backgroundMark x1="72333" y1="87874" x2="72333" y2="87874"/>
                        <a14:backgroundMark x1="78000" y1="86545" x2="78000" y2="86545"/>
                        <a14:backgroundMark x1="80167" y1="85050" x2="80167" y2="85050"/>
                        <a14:backgroundMark x1="74167" y1="84718" x2="74167" y2="84718"/>
                        <a14:backgroundMark x1="69667" y1="84718" x2="69667" y2="84718"/>
                        <a14:backgroundMark x1="64500" y1="83223" x2="64500" y2="83223"/>
                        <a14:backgroundMark x1="59000" y1="84718" x2="59000" y2="84718"/>
                        <a14:backgroundMark x1="56167" y1="85548" x2="56167" y2="85548"/>
                        <a14:backgroundMark x1="53000" y1="86877" x2="53000" y2="86877"/>
                        <a14:backgroundMark x1="50667" y1="86877" x2="50667" y2="86877"/>
                        <a14:backgroundMark x1="53000" y1="91528" x2="53000" y2="91528"/>
                        <a14:backgroundMark x1="1833" y1="5648" x2="18333" y2="2492"/>
                        <a14:backgroundMark x1="19000" y1="3654" x2="1167" y2="20764"/>
                        <a14:backgroundMark x1="19500" y1="6312" x2="35333" y2="0"/>
                        <a14:backgroundMark x1="7500" y1="20100" x2="1833" y2="27575"/>
                        <a14:backgroundMark x1="77000" y1="3654" x2="99833" y2="4983"/>
                        <a14:backgroundMark x1="90333" y1="5648" x2="99167" y2="18771"/>
                        <a14:backgroundMark x1="72667" y1="1827" x2="96667" y2="20100"/>
                        <a14:backgroundMark x1="95333" y1="20100" x2="99167" y2="28239"/>
                        <a14:backgroundMark x1="4333" y1="28239" x2="667" y2="397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655"/>
          <a:stretch/>
        </p:blipFill>
        <p:spPr>
          <a:xfrm>
            <a:off x="298228" y="1261848"/>
            <a:ext cx="1571246" cy="146331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9" b="14656"/>
          <a:stretch/>
        </p:blipFill>
        <p:spPr>
          <a:xfrm>
            <a:off x="2696774" y="1360080"/>
            <a:ext cx="1928142" cy="137113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7" t="21931" r="14108" b="12887"/>
          <a:stretch/>
        </p:blipFill>
        <p:spPr>
          <a:xfrm>
            <a:off x="4885978" y="4411800"/>
            <a:ext cx="1544122" cy="15538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481" y="3883698"/>
            <a:ext cx="1673240" cy="162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344272" y="0"/>
            <a:ext cx="8283638" cy="639638"/>
          </a:xfrm>
        </p:spPr>
        <p:txBody>
          <a:bodyPr/>
          <a:lstStyle/>
          <a:p>
            <a:r>
              <a:rPr lang="en-US" sz="2800" dirty="0">
                <a:latin typeface="Calibri" panose="020F0502020204030204" pitchFamily="34" charset="0"/>
              </a:rPr>
              <a:t>Acyclic </a:t>
            </a:r>
            <a:r>
              <a:rPr lang="en-US" sz="2800" dirty="0" smtClean="0">
                <a:latin typeface="Calibri" panose="020F0502020204030204" pitchFamily="34" charset="0"/>
              </a:rPr>
              <a:t>Monoterpene Alcohols (cont.):</a:t>
            </a:r>
            <a:endParaRPr lang="en-CA" sz="2800" dirty="0">
              <a:latin typeface="Calibri" panose="020F0502020204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 dirty="0" smtClean="0">
                <a:latin typeface="Calibri" panose="020F0502020204030204" pitchFamily="34" charset="0"/>
              </a:rPr>
              <a:t>Elsharif I Promotionsvortrag I 30.11.17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759437E-DD65-47AE-A718-65B9481C0A9E}" type="slidenum">
              <a:rPr lang="de-DE" smtClean="0">
                <a:latin typeface="Calibri" panose="020F0502020204030204" pitchFamily="34" charset="0"/>
              </a:rPr>
              <a:pPr/>
              <a:t>7</a:t>
            </a:fld>
            <a:r>
              <a:rPr lang="de-DE" dirty="0"/>
              <a:t>/29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9" name="Content Placeholder 1"/>
          <p:cNvSpPr>
            <a:spLocks noGrp="1"/>
          </p:cNvSpPr>
          <p:nvPr>
            <p:ph sz="quarter" idx="13"/>
          </p:nvPr>
        </p:nvSpPr>
        <p:spPr>
          <a:xfrm>
            <a:off x="560173" y="848497"/>
            <a:ext cx="8340387" cy="5571217"/>
          </a:xfrm>
        </p:spPr>
        <p:txBody>
          <a:bodyPr/>
          <a:lstStyle/>
          <a:p>
            <a:pPr marL="0" lvl="0" indent="0">
              <a:buNone/>
            </a:pPr>
            <a:r>
              <a:rPr lang="en-US" sz="2000" dirty="0" smtClean="0">
                <a:latin typeface="Calibri" panose="020F0502020204030204" pitchFamily="34" charset="0"/>
              </a:rPr>
              <a:t>Metabolites</a:t>
            </a:r>
            <a:endParaRPr lang="en-US" sz="2000" dirty="0">
              <a:latin typeface="Calibri" panose="020F050202020403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238" y="1174496"/>
            <a:ext cx="3568700" cy="200739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8404176"/>
              </p:ext>
            </p:extLst>
          </p:nvPr>
        </p:nvGraphicFramePr>
        <p:xfrm>
          <a:off x="6554788" y="1095375"/>
          <a:ext cx="1074008" cy="1939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58" name="CS ChemDraw Drawing" r:id="rId5" imgW="1087755" imgH="2195703" progId="ChemDraw.Document.6.0">
                  <p:embed/>
                </p:oleObj>
              </mc:Choice>
              <mc:Fallback>
                <p:oleObj name="CS ChemDraw Drawing" r:id="rId5" imgW="1087755" imgH="2195703" progId="ChemDraw.Document.6.0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54788" y="1095375"/>
                        <a:ext cx="1074008" cy="19398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2488474"/>
              </p:ext>
            </p:extLst>
          </p:nvPr>
        </p:nvGraphicFramePr>
        <p:xfrm>
          <a:off x="1805011" y="2989796"/>
          <a:ext cx="1352881" cy="13744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59" name="CS ChemDraw Drawing" r:id="rId7" imgW="1509815" imgH="1765935" progId="ChemDraw.Document.6.0">
                  <p:embed/>
                </p:oleObj>
              </mc:Choice>
              <mc:Fallback>
                <p:oleObj name="CS ChemDraw Drawing" r:id="rId7" imgW="1509815" imgH="1765935" progId="ChemDraw.Document.6.0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5011" y="2989796"/>
                        <a:ext cx="1352881" cy="13744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Straight Arrow Connector 13"/>
          <p:cNvCxnSpPr/>
          <p:nvPr/>
        </p:nvCxnSpPr>
        <p:spPr>
          <a:xfrm flipH="1">
            <a:off x="2225144" y="1866425"/>
            <a:ext cx="420722" cy="18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113554" y="2989916"/>
            <a:ext cx="262399" cy="331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173051"/>
              </p:ext>
            </p:extLst>
          </p:nvPr>
        </p:nvGraphicFramePr>
        <p:xfrm>
          <a:off x="6167600" y="2984596"/>
          <a:ext cx="1340838" cy="196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60" name="CS ChemDraw Drawing" r:id="rId9" imgW="1509903" imgH="2188083" progId="ChemDraw.Document.6.0">
                  <p:embed/>
                </p:oleObj>
              </mc:Choice>
              <mc:Fallback>
                <p:oleObj name="CS ChemDraw Drawing" r:id="rId9" imgW="1509903" imgH="2188083" progId="ChemDraw.Document.6.0">
                  <p:embed/>
                  <p:pic>
                    <p:nvPicPr>
                      <p:cNvPr id="23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7600" y="2984596"/>
                        <a:ext cx="1340838" cy="19657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Straight Arrow Connector 16"/>
          <p:cNvCxnSpPr/>
          <p:nvPr/>
        </p:nvCxnSpPr>
        <p:spPr>
          <a:xfrm>
            <a:off x="6109288" y="1866425"/>
            <a:ext cx="358763" cy="18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427826" y="2985867"/>
            <a:ext cx="360002" cy="355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8546113"/>
              </p:ext>
            </p:extLst>
          </p:nvPr>
        </p:nvGraphicFramePr>
        <p:xfrm>
          <a:off x="3456707" y="3711656"/>
          <a:ext cx="1155197" cy="17273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61" name="CS ChemDraw Drawing" r:id="rId11" imgW="1179079" imgH="1764335" progId="ChemDraw.Document.6.0">
                  <p:embed/>
                </p:oleObj>
              </mc:Choice>
              <mc:Fallback>
                <p:oleObj name="CS ChemDraw Drawing" r:id="rId11" imgW="1179079" imgH="1764335" progId="ChemDraw.Document.6.0">
                  <p:embed/>
                  <p:pic>
                    <p:nvPicPr>
                      <p:cNvPr id="32" name="Object 3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56707" y="3711656"/>
                        <a:ext cx="1155197" cy="17273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37" y="4858827"/>
            <a:ext cx="2071000" cy="148994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5771677"/>
              </p:ext>
            </p:extLst>
          </p:nvPr>
        </p:nvGraphicFramePr>
        <p:xfrm>
          <a:off x="4880938" y="3711657"/>
          <a:ext cx="1139594" cy="1714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62" name="CS ChemDraw Drawing" r:id="rId14" imgW="1179188" imgH="1764242" progId="ChemDraw.Document.6.0">
                  <p:embed/>
                </p:oleObj>
              </mc:Choice>
              <mc:Fallback>
                <p:oleObj name="CS ChemDraw Drawing" r:id="rId14" imgW="1179188" imgH="1764242" progId="ChemDraw.Document.6.0">
                  <p:embed/>
                  <p:pic>
                    <p:nvPicPr>
                      <p:cNvPr id="34" name="Object 33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880938" y="3711657"/>
                        <a:ext cx="1139594" cy="17144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734" y="4854201"/>
            <a:ext cx="2086214" cy="153428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4" name="TextBox 23"/>
          <p:cNvSpPr txBox="1"/>
          <p:nvPr/>
        </p:nvSpPr>
        <p:spPr>
          <a:xfrm>
            <a:off x="397615" y="2696645"/>
            <a:ext cx="1688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8-Hydroxylinalool</a:t>
            </a:r>
            <a:endParaRPr lang="en-CA" sz="16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5711" y="3907895"/>
            <a:ext cx="17444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8-Hydroxygeraniol</a:t>
            </a:r>
            <a:endParaRPr lang="en-CA" sz="16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342510" y="2696645"/>
            <a:ext cx="16761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8-Carboxylinalool</a:t>
            </a:r>
            <a:endParaRPr lang="en-CA" sz="16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326758" y="3907895"/>
            <a:ext cx="17316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8-Carboxygeraniol</a:t>
            </a:r>
            <a:endParaRPr lang="en-CA" sz="16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71553" y="5527497"/>
            <a:ext cx="150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8-Hydroxynerol</a:t>
            </a:r>
            <a:endParaRPr lang="en-CA" sz="16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90440" y="5526849"/>
            <a:ext cx="19162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8-Hydroxycitronellol</a:t>
            </a:r>
            <a:endParaRPr lang="en-CA" sz="16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33449" y="6352054"/>
            <a:ext cx="1890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i="1" dirty="0">
                <a:latin typeface="Calibri" panose="020F0502020204030204" pitchFamily="34" charset="0"/>
              </a:rPr>
              <a:t>[</a:t>
            </a:r>
            <a:r>
              <a:rPr lang="en-CA" sz="1000" i="1" dirty="0" smtClean="0">
                <a:latin typeface="Calibri" panose="020F0502020204030204" pitchFamily="34" charset="0"/>
              </a:rPr>
              <a:t>1] Chadha and </a:t>
            </a:r>
            <a:r>
              <a:rPr lang="en-CA" sz="1000" i="1" dirty="0" err="1" smtClean="0">
                <a:latin typeface="Calibri" panose="020F0502020204030204" pitchFamily="34" charset="0"/>
              </a:rPr>
              <a:t>Madyastha</a:t>
            </a:r>
            <a:r>
              <a:rPr lang="en-CA" sz="1000" i="1" dirty="0" smtClean="0">
                <a:latin typeface="Calibri" panose="020F0502020204030204" pitchFamily="34" charset="0"/>
              </a:rPr>
              <a:t> 1984</a:t>
            </a:r>
            <a:endParaRPr lang="en-CA" sz="1000" i="1" dirty="0">
              <a:latin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37847" y="797457"/>
            <a:ext cx="725730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baseline="30000" dirty="0" smtClean="0">
                <a:solidFill>
                  <a:srgbClr val="003865"/>
                </a:solidFill>
                <a:latin typeface="Calibri" panose="020F0502020204030204" pitchFamily="34" charset="0"/>
              </a:rPr>
              <a:t>[1-3]</a:t>
            </a:r>
            <a:endParaRPr lang="en-CA" sz="2000" b="1" baseline="30000" dirty="0">
              <a:solidFill>
                <a:srgbClr val="003865"/>
              </a:solidFill>
              <a:latin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978780" y="6342871"/>
            <a:ext cx="1688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i="1" dirty="0" smtClean="0">
                <a:latin typeface="Calibri" panose="020F0502020204030204" pitchFamily="34" charset="0"/>
              </a:rPr>
              <a:t>[2] </a:t>
            </a:r>
            <a:r>
              <a:rPr lang="da-DK" sz="1000" i="1" dirty="0">
                <a:latin typeface="Calibri" panose="020F0502020204030204" pitchFamily="34" charset="0"/>
              </a:rPr>
              <a:t>Aubert, Ambid et al. </a:t>
            </a:r>
            <a:r>
              <a:rPr lang="da-DK" sz="1000" i="1" dirty="0" smtClean="0">
                <a:latin typeface="Calibri" panose="020F0502020204030204" pitchFamily="34" charset="0"/>
              </a:rPr>
              <a:t>2003</a:t>
            </a:r>
            <a:endParaRPr lang="en-CA" sz="1000" i="1" dirty="0">
              <a:latin typeface="Calibri" panose="020F050202020403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541636" y="6342871"/>
            <a:ext cx="19367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i="1" dirty="0" smtClean="0">
                <a:latin typeface="Calibri" panose="020F0502020204030204" pitchFamily="34" charset="0"/>
              </a:rPr>
              <a:t>[3] </a:t>
            </a:r>
            <a:r>
              <a:rPr lang="en-CA" sz="1000" i="1" dirty="0">
                <a:latin typeface="Calibri" panose="020F0502020204030204" pitchFamily="34" charset="0"/>
              </a:rPr>
              <a:t>Knapp, </a:t>
            </a:r>
            <a:r>
              <a:rPr lang="en-CA" sz="1000" i="1" dirty="0" err="1">
                <a:latin typeface="Calibri" panose="020F0502020204030204" pitchFamily="34" charset="0"/>
              </a:rPr>
              <a:t>Straubinger</a:t>
            </a:r>
            <a:r>
              <a:rPr lang="en-CA" sz="1000" i="1" dirty="0">
                <a:latin typeface="Calibri" panose="020F0502020204030204" pitchFamily="34" charset="0"/>
              </a:rPr>
              <a:t> et al. </a:t>
            </a:r>
            <a:r>
              <a:rPr lang="en-CA" sz="1000" i="1" dirty="0" smtClean="0">
                <a:latin typeface="Calibri" panose="020F0502020204030204" pitchFamily="34" charset="0"/>
              </a:rPr>
              <a:t>1998</a:t>
            </a:r>
            <a:endParaRPr lang="en-CA" sz="1000" i="1" dirty="0">
              <a:latin typeface="Calibri" panose="020F0502020204030204" pitchFamily="34" charset="0"/>
            </a:endParaRPr>
          </a:p>
        </p:txBody>
      </p:sp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1944332"/>
              </p:ext>
            </p:extLst>
          </p:nvPr>
        </p:nvGraphicFramePr>
        <p:xfrm>
          <a:off x="1093788" y="1123950"/>
          <a:ext cx="1192212" cy="160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63" name="CS ChemDraw Drawing" r:id="rId17" imgW="1179195" imgH="1772031" progId="ChemDraw.Document.6.0">
                  <p:embed/>
                </p:oleObj>
              </mc:Choice>
              <mc:Fallback>
                <p:oleObj name="CS ChemDraw Drawing" r:id="rId17" imgW="1179195" imgH="1772031" progId="ChemDraw.Document.6.0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093788" y="1123950"/>
                        <a:ext cx="1192212" cy="1608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V="1">
            <a:off x="2893281" y="5038062"/>
            <a:ext cx="380737" cy="256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6126796" y="5040025"/>
            <a:ext cx="402383" cy="254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15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993489"/>
              </p:ext>
            </p:extLst>
          </p:nvPr>
        </p:nvGraphicFramePr>
        <p:xfrm>
          <a:off x="430547" y="5238322"/>
          <a:ext cx="8386867" cy="1305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3032">
                  <a:extLst>
                    <a:ext uri="{9D8B030D-6E8A-4147-A177-3AD203B41FA5}">
                      <a16:colId xmlns:a16="http://schemas.microsoft.com/office/drawing/2014/main" val="3758798299"/>
                    </a:ext>
                  </a:extLst>
                </a:gridCol>
                <a:gridCol w="1537380">
                  <a:extLst>
                    <a:ext uri="{9D8B030D-6E8A-4147-A177-3AD203B41FA5}">
                      <a16:colId xmlns:a16="http://schemas.microsoft.com/office/drawing/2014/main" val="2945932656"/>
                    </a:ext>
                  </a:extLst>
                </a:gridCol>
                <a:gridCol w="3461557">
                  <a:extLst>
                    <a:ext uri="{9D8B030D-6E8A-4147-A177-3AD203B41FA5}">
                      <a16:colId xmlns:a16="http://schemas.microsoft.com/office/drawing/2014/main" val="1912301398"/>
                    </a:ext>
                  </a:extLst>
                </a:gridCol>
                <a:gridCol w="1754898">
                  <a:extLst>
                    <a:ext uri="{9D8B030D-6E8A-4147-A177-3AD203B41FA5}">
                      <a16:colId xmlns:a16="http://schemas.microsoft.com/office/drawing/2014/main" val="2317815169"/>
                    </a:ext>
                  </a:extLst>
                </a:gridCol>
              </a:tblGrid>
              <a:tr h="1305606">
                <a:tc>
                  <a:txBody>
                    <a:bodyPr/>
                    <a:lstStyle/>
                    <a:p>
                      <a:pPr algn="ctr"/>
                      <a:r>
                        <a:rPr lang="en-CA" sz="1800" b="0" kern="12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Oxygenated Derivatives  </a:t>
                      </a:r>
                      <a:endParaRPr lang="en-CA" sz="1800" b="0" kern="1200" dirty="0">
                        <a:solidFill>
                          <a:srgbClr val="002060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endParaRPr lang="en-CA" dirty="0">
                        <a:latin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727709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477155"/>
              </p:ext>
            </p:extLst>
          </p:nvPr>
        </p:nvGraphicFramePr>
        <p:xfrm>
          <a:off x="430546" y="5255574"/>
          <a:ext cx="8386867" cy="1305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3032">
                  <a:extLst>
                    <a:ext uri="{9D8B030D-6E8A-4147-A177-3AD203B41FA5}">
                      <a16:colId xmlns:a16="http://schemas.microsoft.com/office/drawing/2014/main" val="3758798299"/>
                    </a:ext>
                  </a:extLst>
                </a:gridCol>
                <a:gridCol w="1537380">
                  <a:extLst>
                    <a:ext uri="{9D8B030D-6E8A-4147-A177-3AD203B41FA5}">
                      <a16:colId xmlns:a16="http://schemas.microsoft.com/office/drawing/2014/main" val="2945932656"/>
                    </a:ext>
                  </a:extLst>
                </a:gridCol>
                <a:gridCol w="3461557">
                  <a:extLst>
                    <a:ext uri="{9D8B030D-6E8A-4147-A177-3AD203B41FA5}">
                      <a16:colId xmlns:a16="http://schemas.microsoft.com/office/drawing/2014/main" val="1912301398"/>
                    </a:ext>
                  </a:extLst>
                </a:gridCol>
                <a:gridCol w="1754898">
                  <a:extLst>
                    <a:ext uri="{9D8B030D-6E8A-4147-A177-3AD203B41FA5}">
                      <a16:colId xmlns:a16="http://schemas.microsoft.com/office/drawing/2014/main" val="2317815169"/>
                    </a:ext>
                  </a:extLst>
                </a:gridCol>
              </a:tblGrid>
              <a:tr h="1305606">
                <a:tc>
                  <a:txBody>
                    <a:bodyPr/>
                    <a:lstStyle/>
                    <a:p>
                      <a:pPr algn="ctr"/>
                      <a:r>
                        <a:rPr lang="en-CA" sz="1800" b="0" kern="12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Oxygenated Derivatives  </a:t>
                      </a:r>
                      <a:endParaRPr lang="en-CA" sz="1800" b="0" kern="1200" dirty="0">
                        <a:solidFill>
                          <a:srgbClr val="002060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endParaRPr lang="en-CA" dirty="0">
                        <a:latin typeface="Calibri" panose="020F0502020204030204" pitchFamily="34" charset="0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727709"/>
                  </a:ext>
                </a:extLst>
              </a:tr>
            </a:tbl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344272" y="0"/>
            <a:ext cx="3786663" cy="639638"/>
          </a:xfrm>
        </p:spPr>
        <p:txBody>
          <a:bodyPr/>
          <a:lstStyle/>
          <a:p>
            <a:pPr lvl="0"/>
            <a:r>
              <a:rPr lang="en-CA" sz="2800" dirty="0"/>
              <a:t>Research Methodology</a:t>
            </a:r>
          </a:p>
          <a:p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 smtClean="0"/>
              <a:t>Elsharif I Promotionsvortrag I 30.11.17</a:t>
            </a:r>
            <a:endParaRPr lang="de-D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8</a:t>
            </a:fld>
            <a:r>
              <a:rPr lang="de-DE" dirty="0"/>
              <a:t>/29</a:t>
            </a:r>
          </a:p>
        </p:txBody>
      </p:sp>
      <p:graphicFrame>
        <p:nvGraphicFramePr>
          <p:cNvPr id="7" name="Content Placeholder 12"/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1715181570"/>
              </p:ext>
            </p:extLst>
          </p:nvPr>
        </p:nvGraphicFramePr>
        <p:xfrm>
          <a:off x="430549" y="774550"/>
          <a:ext cx="8386867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3032">
                  <a:extLst>
                    <a:ext uri="{9D8B030D-6E8A-4147-A177-3AD203B41FA5}">
                      <a16:colId xmlns:a16="http://schemas.microsoft.com/office/drawing/2014/main" val="150602978"/>
                    </a:ext>
                  </a:extLst>
                </a:gridCol>
                <a:gridCol w="1537380">
                  <a:extLst>
                    <a:ext uri="{9D8B030D-6E8A-4147-A177-3AD203B41FA5}">
                      <a16:colId xmlns:a16="http://schemas.microsoft.com/office/drawing/2014/main" val="1233781898"/>
                    </a:ext>
                  </a:extLst>
                </a:gridCol>
                <a:gridCol w="3248413">
                  <a:extLst>
                    <a:ext uri="{9D8B030D-6E8A-4147-A177-3AD203B41FA5}">
                      <a16:colId xmlns:a16="http://schemas.microsoft.com/office/drawing/2014/main" val="1157227972"/>
                    </a:ext>
                  </a:extLst>
                </a:gridCol>
                <a:gridCol w="1968042">
                  <a:extLst>
                    <a:ext uri="{9D8B030D-6E8A-4147-A177-3AD203B41FA5}">
                      <a16:colId xmlns:a16="http://schemas.microsoft.com/office/drawing/2014/main" val="266352663"/>
                    </a:ext>
                  </a:extLst>
                </a:gridCol>
              </a:tblGrid>
              <a:tr h="373680">
                <a:tc>
                  <a:txBody>
                    <a:bodyPr/>
                    <a:lstStyle/>
                    <a:p>
                      <a:pPr algn="ctr"/>
                      <a:endParaRPr lang="en-CA" sz="2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 smtClean="0">
                          <a:latin typeface="Calibri" panose="020F0502020204030204" pitchFamily="34" charset="0"/>
                        </a:rPr>
                        <a:t>Group</a:t>
                      </a:r>
                      <a:r>
                        <a:rPr lang="en-CA" sz="2000" baseline="0" dirty="0" smtClean="0">
                          <a:latin typeface="Calibri" panose="020F0502020204030204" pitchFamily="34" charset="0"/>
                        </a:rPr>
                        <a:t> 1</a:t>
                      </a:r>
                      <a:endParaRPr lang="en-CA" sz="2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 smtClean="0">
                          <a:latin typeface="Calibri" panose="020F0502020204030204" pitchFamily="34" charset="0"/>
                        </a:rPr>
                        <a:t>Group 2</a:t>
                      </a:r>
                      <a:endParaRPr lang="en-CA" sz="2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 smtClean="0">
                          <a:latin typeface="Calibri" panose="020F0502020204030204" pitchFamily="34" charset="0"/>
                        </a:rPr>
                        <a:t>Group 3</a:t>
                      </a:r>
                      <a:endParaRPr lang="en-CA" sz="2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4009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795378"/>
              </p:ext>
            </p:extLst>
          </p:nvPr>
        </p:nvGraphicFramePr>
        <p:xfrm>
          <a:off x="430549" y="1184426"/>
          <a:ext cx="8386867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3032">
                  <a:extLst>
                    <a:ext uri="{9D8B030D-6E8A-4147-A177-3AD203B41FA5}">
                      <a16:colId xmlns:a16="http://schemas.microsoft.com/office/drawing/2014/main" val="1601307299"/>
                    </a:ext>
                  </a:extLst>
                </a:gridCol>
                <a:gridCol w="1537380">
                  <a:extLst>
                    <a:ext uri="{9D8B030D-6E8A-4147-A177-3AD203B41FA5}">
                      <a16:colId xmlns:a16="http://schemas.microsoft.com/office/drawing/2014/main" val="4238090727"/>
                    </a:ext>
                  </a:extLst>
                </a:gridCol>
                <a:gridCol w="3248413">
                  <a:extLst>
                    <a:ext uri="{9D8B030D-6E8A-4147-A177-3AD203B41FA5}">
                      <a16:colId xmlns:a16="http://schemas.microsoft.com/office/drawing/2014/main" val="464366089"/>
                    </a:ext>
                  </a:extLst>
                </a:gridCol>
                <a:gridCol w="1968042">
                  <a:extLst>
                    <a:ext uri="{9D8B030D-6E8A-4147-A177-3AD203B41FA5}">
                      <a16:colId xmlns:a16="http://schemas.microsoft.com/office/drawing/2014/main" val="248662265"/>
                    </a:ext>
                  </a:extLst>
                </a:gridCol>
              </a:tblGrid>
              <a:tr h="1979121">
                <a:tc>
                  <a:txBody>
                    <a:bodyPr/>
                    <a:lstStyle/>
                    <a:p>
                      <a:pPr algn="ctr"/>
                      <a:endParaRPr lang="en-CA" dirty="0" smtClean="0">
                        <a:solidFill>
                          <a:srgbClr val="002060"/>
                        </a:solidFill>
                        <a:latin typeface="Calibri" panose="020F0502020204030204" pitchFamily="34" charset="0"/>
                      </a:endParaRPr>
                    </a:p>
                    <a:p>
                      <a:pPr algn="ctr"/>
                      <a:endParaRPr lang="en-CA" dirty="0" smtClean="0">
                        <a:solidFill>
                          <a:srgbClr val="002060"/>
                        </a:solidFill>
                        <a:latin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CA" b="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Monoterpene Alcohols</a:t>
                      </a:r>
                      <a:endParaRPr lang="en-CA" b="0" dirty="0">
                        <a:solidFill>
                          <a:srgbClr val="002060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 smtClean="0">
                        <a:solidFill>
                          <a:srgbClr val="008666"/>
                        </a:solidFill>
                        <a:latin typeface="Calibri" panose="020F0502020204030204" pitchFamily="34" charset="0"/>
                      </a:endParaRPr>
                    </a:p>
                    <a:p>
                      <a:endParaRPr lang="en-CA" dirty="0" smtClean="0">
                        <a:solidFill>
                          <a:srgbClr val="008666"/>
                        </a:solidFill>
                        <a:latin typeface="Calibri" panose="020F0502020204030204" pitchFamily="34" charset="0"/>
                      </a:endParaRPr>
                    </a:p>
                    <a:p>
                      <a:endParaRPr lang="en-CA" dirty="0" smtClean="0">
                        <a:solidFill>
                          <a:srgbClr val="008666"/>
                        </a:solidFill>
                        <a:latin typeface="Calibri" panose="020F0502020204030204" pitchFamily="34" charset="0"/>
                      </a:endParaRPr>
                    </a:p>
                    <a:p>
                      <a:endParaRPr lang="en-CA" dirty="0" smtClean="0">
                        <a:solidFill>
                          <a:srgbClr val="008666"/>
                        </a:solidFill>
                        <a:latin typeface="Calibri" panose="020F0502020204030204" pitchFamily="34" charset="0"/>
                      </a:endParaRPr>
                    </a:p>
                    <a:p>
                      <a:endParaRPr lang="en-CA" dirty="0" smtClean="0">
                        <a:solidFill>
                          <a:srgbClr val="008666"/>
                        </a:solidFill>
                        <a:latin typeface="Calibri" panose="020F0502020204030204" pitchFamily="34" charset="0"/>
                      </a:endParaRPr>
                    </a:p>
                    <a:p>
                      <a:endParaRPr lang="en-CA" b="0" dirty="0" smtClean="0">
                        <a:solidFill>
                          <a:srgbClr val="008666"/>
                        </a:solidFill>
                        <a:latin typeface="Calibri" panose="020F0502020204030204" pitchFamily="34" charset="0"/>
                      </a:endParaRPr>
                    </a:p>
                    <a:p>
                      <a:r>
                        <a:rPr lang="en-CA" b="0" dirty="0" smtClean="0">
                          <a:solidFill>
                            <a:srgbClr val="008666"/>
                          </a:solidFill>
                          <a:latin typeface="Calibri" panose="020F0502020204030204" pitchFamily="34" charset="0"/>
                        </a:rPr>
                        <a:t>     Linalool</a:t>
                      </a:r>
                      <a:endParaRPr lang="en-CA" b="0" dirty="0">
                        <a:solidFill>
                          <a:srgbClr val="008666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 smtClean="0">
                        <a:solidFill>
                          <a:srgbClr val="008666"/>
                        </a:solidFill>
                        <a:latin typeface="Calibri" panose="020F0502020204030204" pitchFamily="34" charset="0"/>
                      </a:endParaRPr>
                    </a:p>
                    <a:p>
                      <a:endParaRPr lang="en-CA" dirty="0" smtClean="0">
                        <a:solidFill>
                          <a:srgbClr val="008666"/>
                        </a:solidFill>
                        <a:latin typeface="Calibri" panose="020F0502020204030204" pitchFamily="34" charset="0"/>
                      </a:endParaRPr>
                    </a:p>
                    <a:p>
                      <a:endParaRPr lang="en-CA" dirty="0" smtClean="0">
                        <a:solidFill>
                          <a:srgbClr val="008666"/>
                        </a:solidFill>
                        <a:latin typeface="Calibri" panose="020F0502020204030204" pitchFamily="34" charset="0"/>
                      </a:endParaRPr>
                    </a:p>
                    <a:p>
                      <a:endParaRPr lang="en-CA" dirty="0" smtClean="0">
                        <a:solidFill>
                          <a:srgbClr val="008666"/>
                        </a:solidFill>
                        <a:latin typeface="Calibri" panose="020F0502020204030204" pitchFamily="34" charset="0"/>
                      </a:endParaRPr>
                    </a:p>
                    <a:p>
                      <a:endParaRPr lang="en-CA" dirty="0" smtClean="0">
                        <a:solidFill>
                          <a:srgbClr val="008666"/>
                        </a:solidFill>
                        <a:latin typeface="Calibri" panose="020F0502020204030204" pitchFamily="34" charset="0"/>
                      </a:endParaRPr>
                    </a:p>
                    <a:p>
                      <a:endParaRPr lang="en-CA" dirty="0" smtClean="0">
                        <a:solidFill>
                          <a:srgbClr val="008666"/>
                        </a:solidFill>
                        <a:latin typeface="Calibri" panose="020F0502020204030204" pitchFamily="34" charset="0"/>
                      </a:endParaRPr>
                    </a:p>
                    <a:p>
                      <a:r>
                        <a:rPr lang="en-CA" b="0" dirty="0" smtClean="0">
                          <a:solidFill>
                            <a:srgbClr val="008666"/>
                          </a:solidFill>
                          <a:latin typeface="Calibri" panose="020F0502020204030204" pitchFamily="34" charset="0"/>
                        </a:rPr>
                        <a:t> a) Geraniol</a:t>
                      </a:r>
                      <a:r>
                        <a:rPr lang="en-CA" b="0" baseline="0" dirty="0" smtClean="0">
                          <a:solidFill>
                            <a:srgbClr val="008666"/>
                          </a:solidFill>
                          <a:latin typeface="Calibri" panose="020F0502020204030204" pitchFamily="34" charset="0"/>
                        </a:rPr>
                        <a:t>            b) Nerol</a:t>
                      </a:r>
                      <a:endParaRPr lang="en-CA" b="0" dirty="0">
                        <a:solidFill>
                          <a:srgbClr val="008666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 smtClean="0">
                        <a:solidFill>
                          <a:srgbClr val="008666"/>
                        </a:solidFill>
                        <a:latin typeface="Calibri" panose="020F0502020204030204" pitchFamily="34" charset="0"/>
                      </a:endParaRPr>
                    </a:p>
                    <a:p>
                      <a:pPr algn="ctr"/>
                      <a:endParaRPr lang="en-CA" dirty="0" smtClean="0">
                        <a:solidFill>
                          <a:srgbClr val="008666"/>
                        </a:solidFill>
                        <a:latin typeface="Calibri" panose="020F0502020204030204" pitchFamily="34" charset="0"/>
                      </a:endParaRPr>
                    </a:p>
                    <a:p>
                      <a:endParaRPr lang="en-CA" dirty="0" smtClean="0">
                        <a:solidFill>
                          <a:srgbClr val="008666"/>
                        </a:solidFill>
                        <a:latin typeface="Calibri" panose="020F0502020204030204" pitchFamily="34" charset="0"/>
                      </a:endParaRPr>
                    </a:p>
                    <a:p>
                      <a:endParaRPr lang="en-CA" dirty="0" smtClean="0">
                        <a:solidFill>
                          <a:srgbClr val="008666"/>
                        </a:solidFill>
                        <a:latin typeface="Calibri" panose="020F0502020204030204" pitchFamily="34" charset="0"/>
                      </a:endParaRPr>
                    </a:p>
                    <a:p>
                      <a:endParaRPr lang="en-CA" dirty="0" smtClean="0">
                        <a:solidFill>
                          <a:srgbClr val="008666"/>
                        </a:solidFill>
                        <a:latin typeface="Calibri" panose="020F0502020204030204" pitchFamily="34" charset="0"/>
                      </a:endParaRPr>
                    </a:p>
                    <a:p>
                      <a:endParaRPr lang="en-CA" dirty="0" smtClean="0">
                        <a:solidFill>
                          <a:srgbClr val="008666"/>
                        </a:solidFill>
                        <a:latin typeface="Calibri" panose="020F0502020204030204" pitchFamily="34" charset="0"/>
                      </a:endParaRPr>
                    </a:p>
                    <a:p>
                      <a:r>
                        <a:rPr lang="en-CA" dirty="0" smtClean="0">
                          <a:solidFill>
                            <a:srgbClr val="008666"/>
                          </a:solidFill>
                          <a:latin typeface="Calibri" panose="020F0502020204030204" pitchFamily="34" charset="0"/>
                        </a:rPr>
                        <a:t>    </a:t>
                      </a:r>
                      <a:r>
                        <a:rPr lang="en-CA" b="0" i="0" dirty="0" smtClean="0">
                          <a:solidFill>
                            <a:srgbClr val="008666"/>
                          </a:solidFill>
                          <a:latin typeface="Calibri" panose="020F0502020204030204" pitchFamily="34" charset="0"/>
                        </a:rPr>
                        <a:t>Citronellol</a:t>
                      </a:r>
                      <a:endParaRPr lang="en-CA" b="0" i="0" dirty="0">
                        <a:solidFill>
                          <a:srgbClr val="008666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302441"/>
                  </a:ext>
                </a:extLst>
              </a:tr>
            </a:tbl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13077"/>
              </p:ext>
            </p:extLst>
          </p:nvPr>
        </p:nvGraphicFramePr>
        <p:xfrm>
          <a:off x="2570892" y="1166383"/>
          <a:ext cx="698982" cy="17319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312" name="CS ChemDraw Drawing" r:id="rId3" imgW="714221" imgH="1770592" progId="ChemDraw.Document.6.0">
                  <p:embed/>
                </p:oleObj>
              </mc:Choice>
              <mc:Fallback>
                <p:oleObj name="CS ChemDraw Drawing" r:id="rId3" imgW="714221" imgH="1770592" progId="ChemDraw.Document.6.0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70892" y="1166383"/>
                        <a:ext cx="698982" cy="17319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6905635"/>
              </p:ext>
            </p:extLst>
          </p:nvPr>
        </p:nvGraphicFramePr>
        <p:xfrm>
          <a:off x="3953756" y="1174321"/>
          <a:ext cx="1477181" cy="17241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313" name="CS ChemDraw Drawing" r:id="rId5" imgW="1509996" imgH="1762831" progId="ChemDraw.Document.6.0">
                  <p:embed/>
                </p:oleObj>
              </mc:Choice>
              <mc:Fallback>
                <p:oleObj name="CS ChemDraw Drawing" r:id="rId5" imgW="1509996" imgH="1762831" progId="ChemDraw.Document.6.0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53756" y="1174321"/>
                        <a:ext cx="1477181" cy="17241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5394086"/>
              </p:ext>
            </p:extLst>
          </p:nvPr>
        </p:nvGraphicFramePr>
        <p:xfrm>
          <a:off x="5637124" y="1166384"/>
          <a:ext cx="1159809" cy="17319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314" name="CS ChemDraw Drawing" r:id="rId7" imgW="1180953" imgH="1763183" progId="ChemDraw.Document.6.0">
                  <p:embed/>
                </p:oleObj>
              </mc:Choice>
              <mc:Fallback>
                <p:oleObj name="CS ChemDraw Drawing" r:id="rId7" imgW="1180953" imgH="1763183" progId="ChemDraw.Document.6.0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37124" y="1166384"/>
                        <a:ext cx="1159809" cy="17319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6524914"/>
              </p:ext>
            </p:extLst>
          </p:nvPr>
        </p:nvGraphicFramePr>
        <p:xfrm>
          <a:off x="7409545" y="1174321"/>
          <a:ext cx="1155649" cy="17241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315" name="CS ChemDraw Drawing" r:id="rId9" imgW="1180600" imgH="1762831" progId="ChemDraw.Document.6.0">
                  <p:embed/>
                </p:oleObj>
              </mc:Choice>
              <mc:Fallback>
                <p:oleObj name="CS ChemDraw Drawing" r:id="rId9" imgW="1180600" imgH="1762831" progId="ChemDraw.Document.6.0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409545" y="1174321"/>
                        <a:ext cx="1155649" cy="17241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748180"/>
              </p:ext>
            </p:extLst>
          </p:nvPr>
        </p:nvGraphicFramePr>
        <p:xfrm>
          <a:off x="430548" y="3192421"/>
          <a:ext cx="8386867" cy="2035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3032">
                  <a:extLst>
                    <a:ext uri="{9D8B030D-6E8A-4147-A177-3AD203B41FA5}">
                      <a16:colId xmlns:a16="http://schemas.microsoft.com/office/drawing/2014/main" val="2326551048"/>
                    </a:ext>
                  </a:extLst>
                </a:gridCol>
                <a:gridCol w="1537380">
                  <a:extLst>
                    <a:ext uri="{9D8B030D-6E8A-4147-A177-3AD203B41FA5}">
                      <a16:colId xmlns:a16="http://schemas.microsoft.com/office/drawing/2014/main" val="691580779"/>
                    </a:ext>
                  </a:extLst>
                </a:gridCol>
                <a:gridCol w="3250216">
                  <a:extLst>
                    <a:ext uri="{9D8B030D-6E8A-4147-A177-3AD203B41FA5}">
                      <a16:colId xmlns:a16="http://schemas.microsoft.com/office/drawing/2014/main" val="2992758081"/>
                    </a:ext>
                  </a:extLst>
                </a:gridCol>
                <a:gridCol w="1966239">
                  <a:extLst>
                    <a:ext uri="{9D8B030D-6E8A-4147-A177-3AD203B41FA5}">
                      <a16:colId xmlns:a16="http://schemas.microsoft.com/office/drawing/2014/main" val="15046761"/>
                    </a:ext>
                  </a:extLst>
                </a:gridCol>
              </a:tblGrid>
              <a:tr h="2035187">
                <a:tc>
                  <a:txBody>
                    <a:bodyPr/>
                    <a:lstStyle/>
                    <a:p>
                      <a:pPr algn="ctr"/>
                      <a:endParaRPr lang="en-CA" sz="1800" b="1" kern="1200" dirty="0" smtClean="0">
                        <a:solidFill>
                          <a:srgbClr val="008666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CA" dirty="0" smtClean="0">
                        <a:solidFill>
                          <a:srgbClr val="002060"/>
                        </a:solidFill>
                        <a:latin typeface="Calibri" panose="020F0502020204030204" pitchFamily="34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CA" sz="1800" b="0" kern="12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Monoterpene</a:t>
                      </a:r>
                      <a:r>
                        <a:rPr lang="en-CA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CA" sz="1800" b="0" kern="1200" dirty="0" smtClean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Acetates</a:t>
                      </a:r>
                      <a:endParaRPr lang="en-CA" sz="1800" b="0" kern="1200" dirty="0">
                        <a:solidFill>
                          <a:srgbClr val="002060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 smtClean="0">
                        <a:latin typeface="Calibri" panose="020F0502020204030204" pitchFamily="34" charset="0"/>
                      </a:endParaRPr>
                    </a:p>
                    <a:p>
                      <a:endParaRPr lang="en-CA" dirty="0" smtClean="0">
                        <a:latin typeface="Calibri" panose="020F0502020204030204" pitchFamily="34" charset="0"/>
                      </a:endParaRPr>
                    </a:p>
                    <a:p>
                      <a:endParaRPr lang="en-CA" dirty="0" smtClean="0">
                        <a:latin typeface="Calibri" panose="020F0502020204030204" pitchFamily="34" charset="0"/>
                      </a:endParaRPr>
                    </a:p>
                    <a:p>
                      <a:endParaRPr lang="en-CA" dirty="0" smtClean="0">
                        <a:latin typeface="Calibri" panose="020F0502020204030204" pitchFamily="34" charset="0"/>
                      </a:endParaRPr>
                    </a:p>
                    <a:p>
                      <a:endParaRPr lang="en-CA" dirty="0" smtClean="0">
                        <a:latin typeface="Calibri" panose="020F0502020204030204" pitchFamily="34" charset="0"/>
                      </a:endParaRPr>
                    </a:p>
                    <a:p>
                      <a:endParaRPr lang="en-CA" dirty="0" smtClean="0">
                        <a:latin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CA" sz="1800" b="0" kern="1200" dirty="0" smtClean="0">
                          <a:solidFill>
                            <a:srgbClr val="008666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Linalyl acetate</a:t>
                      </a:r>
                      <a:endParaRPr lang="en-CA" sz="1800" b="0" kern="1200" dirty="0">
                        <a:solidFill>
                          <a:srgbClr val="008666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 smtClean="0">
                        <a:latin typeface="Calibri" panose="020F0502020204030204" pitchFamily="34" charset="0"/>
                      </a:endParaRPr>
                    </a:p>
                    <a:p>
                      <a:endParaRPr lang="en-CA" dirty="0" smtClean="0">
                        <a:latin typeface="Calibri" panose="020F0502020204030204" pitchFamily="34" charset="0"/>
                      </a:endParaRPr>
                    </a:p>
                    <a:p>
                      <a:endParaRPr lang="en-CA" dirty="0" smtClean="0">
                        <a:latin typeface="Calibri" panose="020F0502020204030204" pitchFamily="34" charset="0"/>
                      </a:endParaRPr>
                    </a:p>
                    <a:p>
                      <a:endParaRPr lang="en-CA" dirty="0" smtClean="0">
                        <a:latin typeface="Calibri" panose="020F0502020204030204" pitchFamily="34" charset="0"/>
                      </a:endParaRPr>
                    </a:p>
                    <a:p>
                      <a:pPr marL="0" algn="ctr" defTabSz="914400" rtl="0" eaLnBrk="1" latinLnBrk="0" hangingPunct="1"/>
                      <a:endParaRPr lang="en-CA" sz="1800" kern="1200" dirty="0" smtClean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endParaRPr lang="en-CA" sz="1800" kern="1200" dirty="0" smtClean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CA" sz="1800" b="0" kern="1200" baseline="0" dirty="0" smtClean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lang="en-CA" sz="1800" b="0" kern="1200" dirty="0" smtClean="0">
                          <a:solidFill>
                            <a:srgbClr val="008666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Geranyl acetate   Neryl acetate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 smtClean="0">
                        <a:latin typeface="Calibri" panose="020F0502020204030204" pitchFamily="34" charset="0"/>
                      </a:endParaRPr>
                    </a:p>
                    <a:p>
                      <a:endParaRPr lang="en-CA" dirty="0" smtClean="0">
                        <a:latin typeface="Calibri" panose="020F0502020204030204" pitchFamily="34" charset="0"/>
                      </a:endParaRPr>
                    </a:p>
                    <a:p>
                      <a:endParaRPr lang="en-CA" dirty="0" smtClean="0">
                        <a:latin typeface="Calibri" panose="020F0502020204030204" pitchFamily="34" charset="0"/>
                      </a:endParaRPr>
                    </a:p>
                    <a:p>
                      <a:endParaRPr lang="en-CA" dirty="0" smtClean="0">
                        <a:latin typeface="Calibri" panose="020F0502020204030204" pitchFamily="34" charset="0"/>
                      </a:endParaRPr>
                    </a:p>
                    <a:p>
                      <a:endParaRPr lang="en-CA" dirty="0" smtClean="0">
                        <a:latin typeface="Calibri" panose="020F0502020204030204" pitchFamily="34" charset="0"/>
                      </a:endParaRPr>
                    </a:p>
                    <a:p>
                      <a:endParaRPr lang="en-CA" sz="1800" b="0" kern="1200" dirty="0" smtClean="0">
                        <a:solidFill>
                          <a:srgbClr val="008666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r>
                        <a:rPr lang="en-CA" sz="1800" b="0" kern="1200" dirty="0" smtClean="0">
                          <a:solidFill>
                            <a:srgbClr val="008666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Citronellyl acetate</a:t>
                      </a:r>
                      <a:endParaRPr lang="en-CA" sz="1800" kern="1200" dirty="0">
                        <a:solidFill>
                          <a:srgbClr val="008666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546873"/>
                  </a:ext>
                </a:extLst>
              </a:tr>
            </a:tbl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203254"/>
              </p:ext>
            </p:extLst>
          </p:nvPr>
        </p:nvGraphicFramePr>
        <p:xfrm>
          <a:off x="2570892" y="3224072"/>
          <a:ext cx="730126" cy="16820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316" name="CS ChemDraw Drawing" r:id="rId11" imgW="767715" imgH="1770507" progId="ChemDraw.Document.6.0">
                  <p:embed/>
                </p:oleObj>
              </mc:Choice>
              <mc:Fallback>
                <p:oleObj name="CS ChemDraw Drawing" r:id="rId11" imgW="767715" imgH="1770507" progId="ChemDraw.Document.6.0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570892" y="3224072"/>
                        <a:ext cx="730126" cy="16820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7554929"/>
              </p:ext>
            </p:extLst>
          </p:nvPr>
        </p:nvGraphicFramePr>
        <p:xfrm>
          <a:off x="3953756" y="3232009"/>
          <a:ext cx="1488912" cy="16744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317" name="CS ChemDraw Drawing" r:id="rId13" imgW="1566291" imgH="1762887" progId="ChemDraw.Document.6.0">
                  <p:embed/>
                </p:oleObj>
              </mc:Choice>
              <mc:Fallback>
                <p:oleObj name="CS ChemDraw Drawing" r:id="rId13" imgW="1566291" imgH="1762887" progId="ChemDraw.Document.6.0">
                  <p:embed/>
                  <p:pic>
                    <p:nvPicPr>
                      <p:cNvPr id="21" name="Object 20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953756" y="3232009"/>
                        <a:ext cx="1488912" cy="16744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4469455"/>
              </p:ext>
            </p:extLst>
          </p:nvPr>
        </p:nvGraphicFramePr>
        <p:xfrm>
          <a:off x="5634220" y="3224072"/>
          <a:ext cx="1178157" cy="1680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318" name="CS ChemDraw Drawing" r:id="rId15" imgW="1237107" imgH="1762887" progId="ChemDraw.Document.6.0">
                  <p:embed/>
                </p:oleObj>
              </mc:Choice>
              <mc:Fallback>
                <p:oleObj name="CS ChemDraw Drawing" r:id="rId15" imgW="1237107" imgH="1762887" progId="ChemDraw.Document.6.0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634220" y="3224072"/>
                        <a:ext cx="1178157" cy="16804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0113953"/>
              </p:ext>
            </p:extLst>
          </p:nvPr>
        </p:nvGraphicFramePr>
        <p:xfrm>
          <a:off x="7409545" y="3232009"/>
          <a:ext cx="1175140" cy="16744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319" name="CS ChemDraw Drawing" r:id="rId17" imgW="1237107" imgH="1762887" progId="ChemDraw.Document.6.0">
                  <p:embed/>
                </p:oleObj>
              </mc:Choice>
              <mc:Fallback>
                <p:oleObj name="CS ChemDraw Drawing" r:id="rId17" imgW="1237107" imgH="1762887" progId="ChemDraw.Document.6.0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409545" y="3232009"/>
                        <a:ext cx="1175140" cy="16744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1788480"/>
              </p:ext>
            </p:extLst>
          </p:nvPr>
        </p:nvGraphicFramePr>
        <p:xfrm>
          <a:off x="2625725" y="5694363"/>
          <a:ext cx="2441575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320" name="CS ChemDraw Drawing" r:id="rId19" imgW="2209204" imgH="630479" progId="ChemDraw.Document.6.0">
                  <p:embed/>
                </p:oleObj>
              </mc:Choice>
              <mc:Fallback>
                <p:oleObj name="CS ChemDraw Drawing" r:id="rId19" imgW="2209204" imgH="630479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625725" y="5694363"/>
                        <a:ext cx="2441575" cy="693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0441183"/>
              </p:ext>
            </p:extLst>
          </p:nvPr>
        </p:nvGraphicFramePr>
        <p:xfrm>
          <a:off x="5786438" y="5294313"/>
          <a:ext cx="2443162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321" name="CS ChemDraw Drawing" r:id="rId21" imgW="2209204" imgH="1062076" progId="ChemDraw.Document.6.0">
                  <p:embed/>
                </p:oleObj>
              </mc:Choice>
              <mc:Fallback>
                <p:oleObj name="CS ChemDraw Drawing" r:id="rId21" imgW="2209204" imgH="1062076" progId="ChemDraw.Document.6.0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786438" y="5294313"/>
                        <a:ext cx="2443162" cy="116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6794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1" r="24339"/>
          <a:stretch/>
        </p:blipFill>
        <p:spPr>
          <a:xfrm>
            <a:off x="5296815" y="5065266"/>
            <a:ext cx="561975" cy="101917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1" r="24339"/>
          <a:stretch/>
        </p:blipFill>
        <p:spPr>
          <a:xfrm>
            <a:off x="4837183" y="5066071"/>
            <a:ext cx="561975" cy="10191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1" r="24339"/>
          <a:stretch/>
        </p:blipFill>
        <p:spPr>
          <a:xfrm>
            <a:off x="4377551" y="5058245"/>
            <a:ext cx="561975" cy="10191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1" r="24339"/>
          <a:stretch/>
        </p:blipFill>
        <p:spPr>
          <a:xfrm>
            <a:off x="3414920" y="5065266"/>
            <a:ext cx="561975" cy="1019175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1" r="24339"/>
          <a:stretch/>
        </p:blipFill>
        <p:spPr>
          <a:xfrm>
            <a:off x="3905250" y="5058245"/>
            <a:ext cx="561975" cy="1019175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344272" y="0"/>
            <a:ext cx="3827677" cy="639638"/>
          </a:xfrm>
        </p:spPr>
        <p:txBody>
          <a:bodyPr/>
          <a:lstStyle/>
          <a:p>
            <a:r>
              <a:rPr lang="en-CA" sz="2800" dirty="0"/>
              <a:t>Research Methodology</a:t>
            </a:r>
          </a:p>
          <a:p>
            <a:pPr lvl="0"/>
            <a:r>
              <a:rPr lang="en-US" sz="3000" dirty="0" smtClean="0">
                <a:latin typeface="Calibri" panose="020F0502020204030204" pitchFamily="34" charset="0"/>
              </a:rPr>
              <a:t>  </a:t>
            </a:r>
            <a:endParaRPr lang="en-US" sz="3000" dirty="0">
              <a:latin typeface="Calibri" panose="020F0502020204030204" pitchFamily="34" charset="0"/>
            </a:endParaRPr>
          </a:p>
          <a:p>
            <a:endParaRPr lang="en-CA" dirty="0">
              <a:latin typeface="Calibri" panose="020F0502020204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 smtClean="0">
                <a:latin typeface="Calibri" panose="020F0502020204030204" pitchFamily="34" charset="0"/>
              </a:rPr>
              <a:t>Elsharif I Promotionsvortrag I 30.11.17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759437E-DD65-47AE-A718-65B9481C0A9E}" type="slidenum">
              <a:rPr lang="de-DE" smtClean="0">
                <a:latin typeface="Calibri" panose="020F0502020204030204" pitchFamily="34" charset="0"/>
              </a:rPr>
              <a:pPr/>
              <a:t>9</a:t>
            </a:fld>
            <a:r>
              <a:rPr lang="de-DE" dirty="0"/>
              <a:t>/29</a:t>
            </a:r>
            <a:endParaRPr lang="de-DE" dirty="0">
              <a:latin typeface="Calibri" panose="020F0502020204030204" pitchFamily="34" charset="0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072630797"/>
              </p:ext>
            </p:extLst>
          </p:nvPr>
        </p:nvGraphicFramePr>
        <p:xfrm>
          <a:off x="1113183" y="663371"/>
          <a:ext cx="7300145" cy="2995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90" y="2963928"/>
            <a:ext cx="2809433" cy="14576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9"/>
          <a:stretch/>
        </p:blipFill>
        <p:spPr>
          <a:xfrm>
            <a:off x="610814" y="4668352"/>
            <a:ext cx="2307590" cy="17892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49062" y="2972449"/>
            <a:ext cx="2642812" cy="1638634"/>
          </a:xfrm>
          <a:prstGeom prst="rect">
            <a:avLst/>
          </a:prstGeom>
        </p:spPr>
      </p:pic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5830557"/>
              </p:ext>
            </p:extLst>
          </p:nvPr>
        </p:nvGraphicFramePr>
        <p:xfrm>
          <a:off x="7754954" y="3372427"/>
          <a:ext cx="1236363" cy="14856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0" name="CS ChemDraw Drawing" r:id="rId13" imgW="1509996" imgH="1764594" progId="ChemDraw.Document.6.0">
                  <p:embed/>
                </p:oleObj>
              </mc:Choice>
              <mc:Fallback>
                <p:oleObj name="CS ChemDraw Drawing" r:id="rId13" imgW="1509996" imgH="1764594" progId="ChemDraw.Document.6.0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54954" y="3372427"/>
                        <a:ext cx="1236363" cy="148564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Oval 12"/>
          <p:cNvSpPr/>
          <p:nvPr/>
        </p:nvSpPr>
        <p:spPr>
          <a:xfrm>
            <a:off x="8227255" y="4356415"/>
            <a:ext cx="569221" cy="587808"/>
          </a:xfrm>
          <a:prstGeom prst="ellipse">
            <a:avLst/>
          </a:prstGeom>
          <a:noFill/>
          <a:ln>
            <a:solidFill>
              <a:srgbClr val="003865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1151" tIns="171151" rIns="171151" bIns="171151" numCol="1" spcCol="1270" rtlCol="0" anchor="ctr" anchorCtr="0">
            <a:noAutofit/>
          </a:bodyPr>
          <a:lstStyle/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100" kern="1200">
              <a:latin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60557" y="5059179"/>
            <a:ext cx="1191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Fatty, musty</a:t>
            </a:r>
            <a:endParaRPr lang="en-US" sz="1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73539"/>
              </p:ext>
            </p:extLst>
          </p:nvPr>
        </p:nvGraphicFramePr>
        <p:xfrm>
          <a:off x="6370255" y="3405407"/>
          <a:ext cx="1171116" cy="14839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1" name="CS ChemDraw Drawing" r:id="rId15" imgW="1509996" imgH="1762831" progId="ChemDraw.Document.6.0">
                  <p:embed/>
                </p:oleObj>
              </mc:Choice>
              <mc:Fallback>
                <p:oleObj name="CS ChemDraw Drawing" r:id="rId15" imgW="1509996" imgH="1762831" progId="ChemDraw.Document.6.0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0255" y="3405407"/>
                        <a:ext cx="1171116" cy="148397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ight Arrow 15"/>
          <p:cNvSpPr/>
          <p:nvPr/>
        </p:nvSpPr>
        <p:spPr>
          <a:xfrm>
            <a:off x="7107810" y="4478307"/>
            <a:ext cx="593889" cy="310509"/>
          </a:xfrm>
          <a:prstGeom prst="rightArrow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1151" tIns="171151" rIns="171151" bIns="171151" numCol="1" spcCol="1270" rtlCol="0" anchor="ctr" anchorCtr="0">
            <a:noAutofit/>
          </a:bodyPr>
          <a:lstStyle/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100" kern="1200">
              <a:latin typeface="Calibri" panose="020F0502020204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49030" y="5059179"/>
            <a:ext cx="1188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Citrus, fresh</a:t>
            </a:r>
            <a:endParaRPr lang="en-US" sz="1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19687" y="6331765"/>
            <a:ext cx="4555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b="1" dirty="0">
                <a:latin typeface="Calibri" panose="020F0502020204030204" pitchFamily="34" charset="0"/>
              </a:rPr>
              <a:t>p</a:t>
            </a:r>
            <a:r>
              <a:rPr lang="en-CA" sz="1000" b="1" dirty="0" smtClean="0">
                <a:latin typeface="Calibri" panose="020F0502020204030204" pitchFamily="34" charset="0"/>
              </a:rPr>
              <a:t>pm </a:t>
            </a:r>
            <a:endParaRPr lang="en-CA" sz="1000" b="1" dirty="0">
              <a:latin typeface="Calibri" panose="020F0502020204030204" pitchFamily="34" charset="0"/>
            </a:endParaRPr>
          </a:p>
        </p:txBody>
      </p:sp>
      <p:sp>
        <p:nvSpPr>
          <p:cNvPr id="26" name="Circular Arrow 25"/>
          <p:cNvSpPr/>
          <p:nvPr/>
        </p:nvSpPr>
        <p:spPr>
          <a:xfrm>
            <a:off x="3629025" y="4937004"/>
            <a:ext cx="542925" cy="416046"/>
          </a:xfrm>
          <a:prstGeom prst="circularArrow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1151" tIns="171151" rIns="171151" bIns="171151" numCol="1" spcCol="1270" rtlCol="0" anchor="ctr" anchorCtr="0">
            <a:noAutofit/>
          </a:bodyPr>
          <a:lstStyle/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CA" sz="2100" kern="1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Circular Arrow 28"/>
          <p:cNvSpPr/>
          <p:nvPr/>
        </p:nvSpPr>
        <p:spPr>
          <a:xfrm>
            <a:off x="4144591" y="4939106"/>
            <a:ext cx="542925" cy="416046"/>
          </a:xfrm>
          <a:prstGeom prst="circularArrow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1151" tIns="171151" rIns="171151" bIns="171151" numCol="1" spcCol="1270" rtlCol="0" anchor="ctr" anchorCtr="0">
            <a:noAutofit/>
          </a:bodyPr>
          <a:lstStyle/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CA" sz="2100" kern="1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2" name="Circular Arrow 31"/>
          <p:cNvSpPr/>
          <p:nvPr/>
        </p:nvSpPr>
        <p:spPr>
          <a:xfrm>
            <a:off x="4616892" y="4939106"/>
            <a:ext cx="542925" cy="416046"/>
          </a:xfrm>
          <a:prstGeom prst="circularArrow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1151" tIns="171151" rIns="171151" bIns="171151" numCol="1" spcCol="1270" rtlCol="0" anchor="ctr" anchorCtr="0">
            <a:noAutofit/>
          </a:bodyPr>
          <a:lstStyle/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CA" sz="2100" kern="1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4" name="Circular Arrow 33"/>
          <p:cNvSpPr/>
          <p:nvPr/>
        </p:nvSpPr>
        <p:spPr>
          <a:xfrm>
            <a:off x="5140364" y="4937004"/>
            <a:ext cx="542925" cy="416046"/>
          </a:xfrm>
          <a:prstGeom prst="circularArrow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1151" tIns="171151" rIns="171151" bIns="171151" numCol="1" spcCol="1270" rtlCol="0" anchor="ctr" anchorCtr="0">
            <a:noAutofit/>
          </a:bodyPr>
          <a:lstStyle/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CA" sz="2100" kern="1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582596" y="550560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091801" y="550560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>
                <a:latin typeface="Calibri" panose="020F0502020204030204" pitchFamily="34" charset="0"/>
              </a:rPr>
              <a:t>2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550266" y="550559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 smtClean="0">
                <a:latin typeface="Calibri" panose="020F0502020204030204" pitchFamily="34" charset="0"/>
              </a:rPr>
              <a:t>4</a:t>
            </a:r>
            <a:endParaRPr lang="en-CA" sz="1000" dirty="0">
              <a:latin typeface="Calibri" panose="020F050202020403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008466" y="550266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 smtClean="0">
                <a:latin typeface="Calibri" panose="020F0502020204030204" pitchFamily="34" charset="0"/>
              </a:rPr>
              <a:t>8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453750" y="5513387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 smtClean="0">
                <a:latin typeface="Calibri" panose="020F0502020204030204" pitchFamily="34" charset="0"/>
              </a:rPr>
              <a:t>16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45683" y="6040267"/>
            <a:ext cx="702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002060"/>
                </a:solidFill>
                <a:latin typeface="Calibri" panose="020F0502020204030204" pitchFamily="34" charset="0"/>
              </a:rPr>
              <a:t>AEDA</a:t>
            </a:r>
            <a:endParaRPr lang="en-CA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858790" y="5476113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>
                <a:latin typeface="Calibri" panose="020F0502020204030204" pitchFamily="34" charset="0"/>
              </a:rPr>
              <a:t>FD</a:t>
            </a:r>
            <a:endParaRPr lang="en-CA" sz="1400" dirty="0">
              <a:latin typeface="Calibri" panose="020F050202020403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739968" y="4763248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 smtClean="0">
                <a:latin typeface="Calibri" panose="020F0502020204030204" pitchFamily="34" charset="0"/>
              </a:rPr>
              <a:t>1:2</a:t>
            </a:r>
            <a:endParaRPr lang="en-CA" sz="1000" dirty="0">
              <a:latin typeface="Calibri" panose="020F050202020403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178430" y="4763248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 smtClean="0">
                <a:latin typeface="Calibri" panose="020F0502020204030204" pitchFamily="34" charset="0"/>
              </a:rPr>
              <a:t>1:2</a:t>
            </a:r>
            <a:endParaRPr lang="en-CA" sz="1000" dirty="0">
              <a:latin typeface="Calibri" panose="020F050202020403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216806" y="4763248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 smtClean="0">
                <a:latin typeface="Calibri" panose="020F0502020204030204" pitchFamily="34" charset="0"/>
              </a:rPr>
              <a:t>1:2</a:t>
            </a:r>
            <a:endParaRPr lang="en-CA" sz="1000" dirty="0">
              <a:latin typeface="Calibri" panose="020F050202020403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682767" y="4763248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 smtClean="0">
                <a:latin typeface="Calibri" panose="020F0502020204030204" pitchFamily="34" charset="0"/>
              </a:rPr>
              <a:t>1:2</a:t>
            </a:r>
            <a:endParaRPr lang="en-CA" sz="1000" dirty="0">
              <a:latin typeface="Calibri" panose="020F05020202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88772" y="2899648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002060"/>
                </a:solidFill>
                <a:latin typeface="Calibri" panose="020F0502020204030204" pitchFamily="34" charset="0"/>
              </a:rPr>
              <a:t>MS</a:t>
            </a:r>
            <a:endParaRPr lang="en-CA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13997" y="4688913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002060"/>
                </a:solidFill>
                <a:latin typeface="Calibri" panose="020F0502020204030204" pitchFamily="34" charset="0"/>
              </a:rPr>
              <a:t>NMR</a:t>
            </a:r>
            <a:endParaRPr lang="en-CA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78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25303F0-70F9-4D86-BEF0-8A1F727D6A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151F1F0-4122-420E-9C06-D0F654D669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  <p:bldP spid="13" grpId="0" animBg="1"/>
      <p:bldP spid="14" grpId="0"/>
      <p:bldP spid="16" grpId="0" animBg="1"/>
      <p:bldP spid="17" grpId="0"/>
      <p:bldP spid="26" grpId="0" animBg="1"/>
      <p:bldP spid="29" grpId="0" animBg="1"/>
      <p:bldP spid="32" grpId="0" animBg="1"/>
      <p:bldP spid="34" grpId="0" animBg="1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theme/theme1.xml><?xml version="1.0" encoding="utf-8"?>
<a:theme xmlns:a="http://schemas.openxmlformats.org/drawingml/2006/main" name="Titelfolienmaster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haltsseit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spcFirstLastPara="0" vert="horz" wrap="square" lIns="171151" tIns="171151" rIns="171151" bIns="171151" numCol="1" spcCol="1270" anchor="ctr" anchorCtr="0">
        <a:noAutofit/>
      </a:bodyPr>
      <a:lstStyle>
        <a:defPPr algn="ctr" defTabSz="933450">
          <a:lnSpc>
            <a:spcPct val="90000"/>
          </a:lnSpc>
          <a:spcBef>
            <a:spcPct val="0"/>
          </a:spcBef>
          <a:spcAft>
            <a:spcPct val="35000"/>
          </a:spcAft>
          <a:defRPr sz="2100" kern="1200"/>
        </a:defPPr>
      </a:lstStyle>
      <a:style>
        <a:lnRef idx="2">
          <a:schemeClr val="lt1">
            <a:hueOff val="0"/>
            <a:satOff val="0"/>
            <a:lumOff val="0"/>
            <a:alphaOff val="0"/>
          </a:schemeClr>
        </a:lnRef>
        <a:fillRef idx="1">
          <a:schemeClr val="accent1">
            <a:hueOff val="0"/>
            <a:satOff val="0"/>
            <a:lumOff val="0"/>
            <a:alphaOff val="0"/>
          </a:schemeClr>
        </a:fillRef>
        <a:effectRef idx="0">
          <a:schemeClr val="accent1">
            <a:hueOff val="0"/>
            <a:satOff val="0"/>
            <a:lumOff val="0"/>
            <a:alphaOff val="0"/>
          </a:schemeClr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6361</TotalTime>
  <Words>2431</Words>
  <Application>Microsoft Office PowerPoint</Application>
  <PresentationFormat>On-screen Show (4:3)</PresentationFormat>
  <Paragraphs>1025</Paragraphs>
  <Slides>29</Slides>
  <Notes>23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Titelfolienmaster</vt:lpstr>
      <vt:lpstr>Inhaltsseite</vt:lpstr>
      <vt:lpstr>CS ChemDraw Drawing</vt:lpstr>
      <vt:lpstr>Structure Odour Relationship Study of Acyclic Monoterpene Alcohols, their Acetates and Synthesized Oxygenated Derivatives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Thank you for your kind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FAU</dc:creator>
  <cp:lastModifiedBy>hazem a.ahmed</cp:lastModifiedBy>
  <cp:revision>973</cp:revision>
  <dcterms:created xsi:type="dcterms:W3CDTF">2014-02-08T08:57:37Z</dcterms:created>
  <dcterms:modified xsi:type="dcterms:W3CDTF">2017-11-29T08:11:27Z</dcterms:modified>
</cp:coreProperties>
</file>